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9"/>
  </p:notesMasterIdLst>
  <p:sldIdLst>
    <p:sldId id="25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4605F2-37A5-4E43-9842-E0397BBAE044}" v="39" dt="2026-06-18T12:48:23.84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42"/>
    <p:restoredTop sz="94658"/>
  </p:normalViewPr>
  <p:slideViewPr>
    <p:cSldViewPr snapToGrid="0">
      <p:cViewPr>
        <p:scale>
          <a:sx n="57" d="100"/>
          <a:sy n="57" d="100"/>
        </p:scale>
        <p:origin x="2392"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regneark.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nb-NO"/>
  <c:roundedCorners val="0"/>
  <c:style val="2"/>
  <c:chart>
    <c:autoTitleDeleted val="1"/>
    <c:plotArea>
      <c:layout>
        <c:manualLayout>
          <c:layoutTarget val="inner"/>
          <c:xMode val="edge"/>
          <c:yMode val="edge"/>
          <c:x val="0.15458247836528954"/>
          <c:y val="8.3274600000000004E-2"/>
          <c:w val="0.80796759668222673"/>
          <c:h val="0.67797700000000005"/>
        </c:manualLayout>
      </c:layout>
      <c:scatterChart>
        <c:scatterStyle val="lineMarker"/>
        <c:varyColors val="0"/>
        <c:ser>
          <c:idx val="0"/>
          <c:order val="0"/>
          <c:tx>
            <c:strRef>
              <c:f>Sheet1!$A$2</c:f>
              <c:strCache>
                <c:ptCount val="1"/>
                <c:pt idx="0">
                  <c:v>Series1</c:v>
                </c:pt>
              </c:strCache>
            </c:strRef>
          </c:tx>
          <c:spPr>
            <a:ln w="47625" cap="rnd">
              <a:solidFill>
                <a:srgbClr val="7AB2E1"/>
              </a:solidFill>
              <a:prstDash val="solid"/>
              <a:round/>
            </a:ln>
            <a:effectLst/>
          </c:spPr>
          <c:marker>
            <c:symbol val="circle"/>
            <c:size val="6"/>
            <c:spPr>
              <a:solidFill>
                <a:srgbClr val="7AB2E1"/>
              </a:solidFill>
              <a:ln w="12700" cap="flat">
                <a:noFill/>
                <a:miter lim="400000"/>
              </a:ln>
              <a:effectLst/>
            </c:spPr>
          </c:marker>
          <c:xVal>
            <c:numRef>
              <c:f>Sheet1!$B$2:$AP$2</c:f>
              <c:numCache>
                <c:formatCode>General</c:formatCode>
                <c:ptCount val="41"/>
                <c:pt idx="0">
                  <c:v>0</c:v>
                </c:pt>
                <c:pt idx="1">
                  <c:v>0</c:v>
                </c:pt>
                <c:pt idx="2">
                  <c:v>0</c:v>
                </c:pt>
                <c:pt idx="3">
                  <c:v>0</c:v>
                </c:pt>
                <c:pt idx="4">
                  <c:v>0</c:v>
                </c:pt>
                <c:pt idx="5">
                  <c:v>0</c:v>
                </c:pt>
                <c:pt idx="6">
                  <c:v>0</c:v>
                </c:pt>
                <c:pt idx="7">
                  <c:v>1</c:v>
                </c:pt>
                <c:pt idx="8">
                  <c:v>1.17</c:v>
                </c:pt>
                <c:pt idx="9">
                  <c:v>3</c:v>
                </c:pt>
                <c:pt idx="10">
                  <c:v>3.5</c:v>
                </c:pt>
                <c:pt idx="11">
                  <c:v>4</c:v>
                </c:pt>
                <c:pt idx="12">
                  <c:v>5</c:v>
                </c:pt>
                <c:pt idx="13">
                  <c:v>15</c:v>
                </c:pt>
                <c:pt idx="14">
                  <c:v>17.5</c:v>
                </c:pt>
                <c:pt idx="15">
                  <c:v>17.5</c:v>
                </c:pt>
                <c:pt idx="16">
                  <c:v>25</c:v>
                </c:pt>
                <c:pt idx="17">
                  <c:v>27</c:v>
                </c:pt>
                <c:pt idx="18">
                  <c:v>29.5</c:v>
                </c:pt>
                <c:pt idx="19">
                  <c:v>34</c:v>
                </c:pt>
                <c:pt idx="20">
                  <c:v>40.5</c:v>
                </c:pt>
                <c:pt idx="21">
                  <c:v>46</c:v>
                </c:pt>
                <c:pt idx="22">
                  <c:v>46</c:v>
                </c:pt>
                <c:pt idx="23">
                  <c:v>48.5</c:v>
                </c:pt>
                <c:pt idx="24">
                  <c:v>53.5</c:v>
                </c:pt>
                <c:pt idx="25">
                  <c:v>56</c:v>
                </c:pt>
                <c:pt idx="26">
                  <c:v>57</c:v>
                </c:pt>
                <c:pt idx="27">
                  <c:v>57.5</c:v>
                </c:pt>
                <c:pt idx="28">
                  <c:v>59.5</c:v>
                </c:pt>
                <c:pt idx="29">
                  <c:v>60.5</c:v>
                </c:pt>
                <c:pt idx="30">
                  <c:v>63</c:v>
                </c:pt>
                <c:pt idx="31">
                  <c:v>82</c:v>
                </c:pt>
                <c:pt idx="32">
                  <c:v>84</c:v>
                </c:pt>
                <c:pt idx="33">
                  <c:v>110</c:v>
                </c:pt>
                <c:pt idx="34">
                  <c:v>118.5</c:v>
                </c:pt>
                <c:pt idx="35">
                  <c:v>119</c:v>
                </c:pt>
                <c:pt idx="36">
                  <c:v>126</c:v>
                </c:pt>
                <c:pt idx="37">
                  <c:v>147</c:v>
                </c:pt>
                <c:pt idx="38">
                  <c:v>148</c:v>
                </c:pt>
                <c:pt idx="39">
                  <c:v>153.5</c:v>
                </c:pt>
                <c:pt idx="40">
                  <c:v>178</c:v>
                </c:pt>
              </c:numCache>
            </c:numRef>
          </c:xVal>
          <c:yVal>
            <c:numRef>
              <c:f>Sheet1!$B$3:$AP$3</c:f>
              <c:numCache>
                <c:formatCode>General</c:formatCode>
                <c:ptCount val="4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numCache>
            </c:numRef>
          </c:yVal>
          <c:smooth val="0"/>
          <c:extLst>
            <c:ext xmlns:c16="http://schemas.microsoft.com/office/drawing/2014/chart" uri="{C3380CC4-5D6E-409C-BE32-E72D297353CC}">
              <c16:uniqueId val="{00000000-DEE7-2A4E-8387-66B330FD93D8}"/>
            </c:ext>
          </c:extLst>
        </c:ser>
        <c:dLbls>
          <c:showLegendKey val="0"/>
          <c:showVal val="0"/>
          <c:showCatName val="0"/>
          <c:showSerName val="0"/>
          <c:showPercent val="0"/>
          <c:showBubbleSize val="0"/>
        </c:dLbls>
        <c:axId val="2094734552"/>
        <c:axId val="2094734553"/>
      </c:scatterChart>
      <c:valAx>
        <c:axId val="2094734552"/>
        <c:scaling>
          <c:orientation val="minMax"/>
          <c:max val="200"/>
          <c:min val="0"/>
        </c:scaling>
        <c:delete val="0"/>
        <c:axPos val="b"/>
        <c:title>
          <c:tx>
            <c:rich>
              <a:bodyPr rot="0"/>
              <a:lstStyle/>
              <a:p>
                <a:pPr>
                  <a:defRPr sz="3600" b="0" i="0" u="none" strike="noStrike">
                    <a:solidFill>
                      <a:srgbClr val="595959"/>
                    </a:solidFill>
                    <a:latin typeface="Calibri"/>
                  </a:defRPr>
                </a:pPr>
                <a:r>
                  <a:rPr lang="nb-NO" sz="3600" b="0" i="0" u="none" strike="noStrike">
                    <a:solidFill>
                      <a:srgbClr val="595959"/>
                    </a:solidFill>
                    <a:latin typeface="Calibri"/>
                  </a:rPr>
                  <a:t>Hours of screening</a:t>
                </a:r>
              </a:p>
            </c:rich>
          </c:tx>
          <c:overlay val="1"/>
        </c:title>
        <c:numFmt formatCode="0" sourceLinked="0"/>
        <c:majorTickMark val="none"/>
        <c:minorTickMark val="none"/>
        <c:tickLblPos val="nextTo"/>
        <c:spPr>
          <a:ln w="12700" cap="flat">
            <a:solidFill>
              <a:srgbClr val="ABB7B2"/>
            </a:solidFill>
            <a:prstDash val="solid"/>
            <a:round/>
          </a:ln>
        </c:spPr>
        <c:txPr>
          <a:bodyPr rot="0"/>
          <a:lstStyle/>
          <a:p>
            <a:pPr>
              <a:defRPr sz="4800" b="0" i="0" u="none" strike="noStrike">
                <a:solidFill>
                  <a:srgbClr val="595959"/>
                </a:solidFill>
                <a:latin typeface="Calibri"/>
              </a:defRPr>
            </a:pPr>
            <a:endParaRPr lang="nb-NO"/>
          </a:p>
        </c:txPr>
        <c:crossAx val="2094734553"/>
        <c:crosses val="autoZero"/>
        <c:crossBetween val="between"/>
        <c:majorUnit val="25"/>
        <c:minorUnit val="12.5"/>
      </c:valAx>
      <c:valAx>
        <c:axId val="2094734553"/>
        <c:scaling>
          <c:orientation val="minMax"/>
          <c:max val="45"/>
          <c:min val="0"/>
        </c:scaling>
        <c:delete val="0"/>
        <c:axPos val="l"/>
        <c:title>
          <c:tx>
            <c:rich>
              <a:bodyPr rot="-5400000"/>
              <a:lstStyle/>
              <a:p>
                <a:pPr>
                  <a:defRPr sz="2000" b="0" i="0" u="none" strike="noStrike">
                    <a:solidFill>
                      <a:srgbClr val="595959"/>
                    </a:solidFill>
                    <a:latin typeface="Calibri"/>
                  </a:defRPr>
                </a:pPr>
                <a:r>
                  <a:rPr lang="nb-NO" sz="2000" b="0" i="0" u="none" strike="noStrike">
                    <a:solidFill>
                      <a:srgbClr val="595959"/>
                    </a:solidFill>
                    <a:latin typeface="Calibri"/>
                  </a:rPr>
                  <a:t>Cumulative number of study participants with atrial fibrillation detected</a:t>
                </a:r>
              </a:p>
            </c:rich>
          </c:tx>
          <c:layout>
            <c:manualLayout>
              <c:xMode val="edge"/>
              <c:yMode val="edge"/>
              <c:x val="2.8367822345215794E-2"/>
              <c:y val="9.695394342287493E-2"/>
            </c:manualLayout>
          </c:layout>
          <c:overlay val="1"/>
        </c:title>
        <c:numFmt formatCode="0" sourceLinked="0"/>
        <c:majorTickMark val="in"/>
        <c:minorTickMark val="none"/>
        <c:tickLblPos val="nextTo"/>
        <c:spPr>
          <a:ln w="12700" cap="flat">
            <a:solidFill>
              <a:srgbClr val="ABB7B2"/>
            </a:solidFill>
            <a:prstDash val="solid"/>
            <a:round/>
          </a:ln>
        </c:spPr>
        <c:txPr>
          <a:bodyPr rot="0"/>
          <a:lstStyle/>
          <a:p>
            <a:pPr>
              <a:defRPr sz="3600" b="0" i="0" u="none" strike="noStrike">
                <a:solidFill>
                  <a:srgbClr val="595959"/>
                </a:solidFill>
                <a:latin typeface="Calibri"/>
              </a:defRPr>
            </a:pPr>
            <a:endParaRPr lang="nb-NO"/>
          </a:p>
        </c:txPr>
        <c:crossAx val="2094734552"/>
        <c:crosses val="autoZero"/>
        <c:crossBetween val="between"/>
        <c:majorUnit val="5"/>
        <c:minorUnit val="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3246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endParaRPr lang="nb-NO" dirty="0"/>
          </a:p>
        </p:txBody>
      </p:sp>
    </p:spTree>
    <p:extLst>
      <p:ext uri="{BB962C8B-B14F-4D97-AF65-F5344CB8AC3E}">
        <p14:creationId xmlns:p14="http://schemas.microsoft.com/office/powerpoint/2010/main" val="1502146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 name="Shape 540"/>
          <p:cNvSpPr>
            <a:spLocks noGrp="1" noRot="1" noChangeAspect="1"/>
          </p:cNvSpPr>
          <p:nvPr>
            <p:ph type="sldImg"/>
          </p:nvPr>
        </p:nvSpPr>
        <p:spPr>
          <a:xfrm>
            <a:off x="381000" y="685800"/>
            <a:ext cx="6096000" cy="3429000"/>
          </a:xfrm>
          <a:prstGeom prst="rect">
            <a:avLst/>
          </a:prstGeom>
        </p:spPr>
        <p:txBody>
          <a:bodyPr/>
          <a:lstStyle/>
          <a:p>
            <a:endParaRPr/>
          </a:p>
        </p:txBody>
      </p:sp>
      <p:sp>
        <p:nvSpPr>
          <p:cNvPr id="541" name="Shape 541"/>
          <p:cNvSpPr>
            <a:spLocks noGrp="1"/>
          </p:cNvSpPr>
          <p:nvPr>
            <p:ph type="body" sz="quarter" idx="1"/>
          </p:nvPr>
        </p:nvSpPr>
        <p:spPr>
          <a:prstGeom prst="rect">
            <a:avLst/>
          </a:prstGeom>
        </p:spPr>
        <p:txBody>
          <a:bodyPr/>
          <a:lstStyle/>
          <a:p>
            <a:pPr defTabSz="914400">
              <a:lnSpc>
                <a:spcPct val="100000"/>
              </a:lnSpc>
              <a:defRPr sz="2000">
                <a:latin typeface="Calibri"/>
                <a:ea typeface="Calibri"/>
                <a:cs typeface="Calibri"/>
                <a:sym typeface="Calibri"/>
              </a:defRPr>
            </a:pPr>
            <a:r>
              <a:t>74% kvinner</a:t>
            </a:r>
          </a:p>
          <a:p>
            <a:pPr defTabSz="914400">
              <a:lnSpc>
                <a:spcPct val="100000"/>
              </a:lnSpc>
              <a:defRPr sz="2000">
                <a:latin typeface="Calibri"/>
                <a:ea typeface="Calibri"/>
                <a:cs typeface="Calibri"/>
                <a:sym typeface="Calibri"/>
              </a:defRPr>
            </a:pPr>
            <a:r>
              <a:t>Snitt alder 70 år</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Kun 3 av 13% som ikke gjennomførte test forsøkte.</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6,5 døgn test</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AF hos 4.3% av mennene og 1.5% av kvinnene</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88% paroksystisk AF</a:t>
            </a:r>
          </a:p>
          <a:p>
            <a:pPr defTabSz="914400">
              <a:lnSpc>
                <a:spcPct val="100000"/>
              </a:lnSpc>
              <a:defRPr sz="2000">
                <a:latin typeface="Calibri"/>
                <a:ea typeface="Calibri"/>
                <a:cs typeface="Calibri"/>
                <a:sym typeface="Calibri"/>
              </a:defRPr>
            </a:pPr>
            <a:r>
              <a:t>Median tid til AF 47 timer</a:t>
            </a:r>
          </a:p>
          <a:p>
            <a:pPr defTabSz="914400">
              <a:lnSpc>
                <a:spcPct val="100000"/>
              </a:lnSpc>
              <a:defRPr sz="2000">
                <a:latin typeface="Calibri"/>
                <a:ea typeface="Calibri"/>
                <a:cs typeface="Calibri"/>
                <a:sym typeface="Calibri"/>
              </a:defRPr>
            </a:pPr>
            <a:r>
              <a:t>81% hadde nattlig AF episoder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1_Tittel">
    <p:spTree>
      <p:nvGrpSpPr>
        <p:cNvPr id="1" name=""/>
        <p:cNvGrpSpPr/>
        <p:nvPr/>
      </p:nvGrpSpPr>
      <p:grpSpPr>
        <a:xfrm>
          <a:off x="0" y="0"/>
          <a:ext cx="0" cy="0"/>
          <a:chOff x="0" y="0"/>
          <a:chExt cx="0" cy="0"/>
        </a:xfrm>
      </p:grpSpPr>
      <p:sp>
        <p:nvSpPr>
          <p:cNvPr id="11" name="Brødtekst nivå én…"/>
          <p:cNvSpPr txBox="1">
            <a:spLocks noGrp="1"/>
          </p:cNvSpPr>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Forfatter og dato</a:t>
            </a:r>
          </a:p>
          <a:p>
            <a:pPr lvl="1"/>
            <a:endParaRPr/>
          </a:p>
          <a:p>
            <a:pPr lvl="2"/>
            <a:endParaRPr/>
          </a:p>
          <a:p>
            <a:pPr lvl="3"/>
            <a:endParaRPr/>
          </a:p>
          <a:p>
            <a:pPr lvl="4"/>
            <a:endParaRPr/>
          </a:p>
        </p:txBody>
      </p:sp>
      <p:sp>
        <p:nvSpPr>
          <p:cNvPr id="12" name="Presentasjonstittel"/>
          <p:cNvSpPr txBox="1">
            <a:spLocks noGrp="1"/>
          </p:cNvSpPr>
          <p:nvPr>
            <p:ph type="title" hasCustomPrompt="1"/>
          </p:nvPr>
        </p:nvSpPr>
        <p:spPr>
          <a:xfrm>
            <a:off x="1206496" y="2574991"/>
            <a:ext cx="21971005" cy="4648202"/>
          </a:xfrm>
          <a:prstGeom prst="rect">
            <a:avLst/>
          </a:prstGeom>
        </p:spPr>
        <p:txBody>
          <a:bodyPr anchor="b"/>
          <a:lstStyle>
            <a:lvl1pPr>
              <a:defRPr sz="11600" spc="-232"/>
            </a:lvl1pPr>
          </a:lstStyle>
          <a:p>
            <a:r>
              <a:t>Presentasjonstittel</a:t>
            </a:r>
          </a:p>
        </p:txBody>
      </p:sp>
      <p:sp>
        <p:nvSpPr>
          <p:cNvPr id="13" name="Brødtekst nivå én…"/>
          <p:cNvSpPr txBox="1">
            <a:spLocks noGrp="1"/>
          </p:cNvSpPr>
          <p:nvPr>
            <p:ph type="body" sz="quarter" idx="21" hasCustomPrompt="1"/>
          </p:nvPr>
        </p:nvSpPr>
        <p:spPr>
          <a:xfrm>
            <a:off x="1201342" y="7223190"/>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Presentasjonsundertittel</a:t>
            </a:r>
          </a:p>
        </p:txBody>
      </p:sp>
      <p:sp>
        <p:nvSpPr>
          <p:cNvPr id="1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tel og bilde">
    <p:spTree>
      <p:nvGrpSpPr>
        <p:cNvPr id="1" name=""/>
        <p:cNvGrpSpPr/>
        <p:nvPr/>
      </p:nvGrpSpPr>
      <p:grpSpPr>
        <a:xfrm>
          <a:off x="0" y="0"/>
          <a:ext cx="0" cy="0"/>
          <a:chOff x="0" y="0"/>
          <a:chExt cx="0" cy="0"/>
        </a:xfrm>
      </p:grpSpPr>
      <p:sp>
        <p:nvSpPr>
          <p:cNvPr id="21" name="Avokadoer og limer"/>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a:p>
        </p:txBody>
      </p:sp>
      <p:sp>
        <p:nvSpPr>
          <p:cNvPr id="22" name="Presentasjonstit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Presentasjonstittel</a:t>
            </a:r>
          </a:p>
        </p:txBody>
      </p:sp>
      <p:sp>
        <p:nvSpPr>
          <p:cNvPr id="23" name="Brødtekst nivå én…"/>
          <p:cNvSpPr txBox="1">
            <a:spLocks noGrp="1"/>
          </p:cNvSpPr>
          <p:nvPr>
            <p:ph type="body" sz="quarter" idx="1" hasCustomPrompt="1"/>
          </p:nvPr>
        </p:nvSpPr>
        <p:spPr>
          <a:xfrm>
            <a:off x="1207690" y="1106137"/>
            <a:ext cx="21968621"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Forfatter og dato</a:t>
            </a:r>
          </a:p>
          <a:p>
            <a:pPr lvl="1"/>
            <a:endParaRPr/>
          </a:p>
          <a:p>
            <a:pPr lvl="2"/>
            <a:endParaRPr/>
          </a:p>
          <a:p>
            <a:pPr lvl="3"/>
            <a:endParaRPr/>
          </a:p>
          <a:p>
            <a:pPr lvl="4"/>
            <a:endParaRPr/>
          </a:p>
        </p:txBody>
      </p:sp>
      <p:sp>
        <p:nvSpPr>
          <p:cNvPr id="24" name="Brødtekst nivå én…"/>
          <p:cNvSpPr txBox="1">
            <a:spLocks noGrp="1"/>
          </p:cNvSpPr>
          <p:nvPr>
            <p:ph type="body" sz="quarter" idx="22" hasCustomPrompt="1"/>
          </p:nvPr>
        </p:nvSpPr>
        <p:spPr>
          <a:xfrm>
            <a:off x="1206500" y="11609909"/>
            <a:ext cx="21971000" cy="1116953"/>
          </a:xfrm>
          <a:prstGeom prst="rect">
            <a:avLst/>
          </a:prstGeom>
        </p:spPr>
        <p:txBody>
          <a:bodyPr numCol="1" spcCol="38100"/>
          <a:lstStyle>
            <a:lvl1pPr marL="0" indent="0" defTabSz="825500">
              <a:lnSpc>
                <a:spcPct val="100000"/>
              </a:lnSpc>
              <a:spcBef>
                <a:spcPts val="0"/>
              </a:spcBef>
              <a:buSzTx/>
              <a:buNone/>
              <a:defRPr sz="5500" b="1"/>
            </a:lvl1pPr>
          </a:lstStyle>
          <a:p>
            <a:r>
              <a:t>Presentasjonsundertittel</a:t>
            </a:r>
          </a:p>
        </p:txBody>
      </p:sp>
      <p:sp>
        <p:nvSpPr>
          <p:cNvPr id="2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tel og bilde alt.">
    <p:spTree>
      <p:nvGrpSpPr>
        <p:cNvPr id="1" name=""/>
        <p:cNvGrpSpPr/>
        <p:nvPr/>
      </p:nvGrpSpPr>
      <p:grpSpPr>
        <a:xfrm>
          <a:off x="0" y="0"/>
          <a:ext cx="0" cy="0"/>
          <a:chOff x="0" y="0"/>
          <a:chExt cx="0" cy="0"/>
        </a:xfrm>
      </p:grpSpPr>
      <p:sp>
        <p:nvSpPr>
          <p:cNvPr id="32" name="Bolle med laksekaker, salat og hummus"/>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a:p>
        </p:txBody>
      </p:sp>
      <p:sp>
        <p:nvSpPr>
          <p:cNvPr id="33" name="Lysbilde-…"/>
          <p:cNvSpPr txBox="1">
            <a:spLocks noGrp="1"/>
          </p:cNvSpPr>
          <p:nvPr>
            <p:ph type="title" hasCustomPrompt="1"/>
          </p:nvPr>
        </p:nvSpPr>
        <p:spPr>
          <a:xfrm>
            <a:off x="1206500" y="1270000"/>
            <a:ext cx="9779000" cy="5882274"/>
          </a:xfrm>
          <a:prstGeom prst="rect">
            <a:avLst/>
          </a:prstGeom>
        </p:spPr>
        <p:txBody>
          <a:bodyPr anchor="b"/>
          <a:lstStyle/>
          <a:p>
            <a:r>
              <a:t>Lysbilde-
tittel</a:t>
            </a:r>
          </a:p>
          <a:p>
            <a:endParaRPr/>
          </a:p>
        </p:txBody>
      </p:sp>
      <p:sp>
        <p:nvSpPr>
          <p:cNvPr id="34" name="Brødtekst nivå én…"/>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Lysbildeundertittel</a:t>
            </a:r>
          </a:p>
          <a:p>
            <a:pPr lvl="1"/>
            <a:endParaRPr/>
          </a:p>
          <a:p>
            <a:pPr lvl="2"/>
            <a:endParaRPr/>
          </a:p>
          <a:p>
            <a:pPr lvl="3"/>
            <a:endParaRPr/>
          </a:p>
          <a:p>
            <a:pPr lvl="4"/>
            <a:endParaRPr/>
          </a:p>
        </p:txBody>
      </p:sp>
      <p:sp>
        <p:nvSpPr>
          <p:cNvPr id="35" name="Lysbildenummer"/>
          <p:cNvSpPr txBox="1">
            <a:spLocks noGrp="1"/>
          </p:cNvSpPr>
          <p:nvPr>
            <p:ph type="sldNum" sz="quarter" idx="2"/>
          </p:nvPr>
        </p:nvSpPr>
        <p:spPr>
          <a:xfrm>
            <a:off x="12065050" y="13085233"/>
            <a:ext cx="241403"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2_Tittel og punkttegn">
    <p:spTree>
      <p:nvGrpSpPr>
        <p:cNvPr id="1" name=""/>
        <p:cNvGrpSpPr/>
        <p:nvPr/>
      </p:nvGrpSpPr>
      <p:grpSpPr>
        <a:xfrm>
          <a:off x="0" y="0"/>
          <a:ext cx="0" cy="0"/>
          <a:chOff x="0" y="0"/>
          <a:chExt cx="0" cy="0"/>
        </a:xfrm>
      </p:grpSpPr>
      <p:sp>
        <p:nvSpPr>
          <p:cNvPr id="42" name="Lysbilde-…"/>
          <p:cNvSpPr txBox="1">
            <a:spLocks noGrp="1"/>
          </p:cNvSpPr>
          <p:nvPr>
            <p:ph type="title" hasCustomPrompt="1"/>
          </p:nvPr>
        </p:nvSpPr>
        <p:spPr>
          <a:xfrm>
            <a:off x="1206500" y="1079500"/>
            <a:ext cx="21971000" cy="1433164"/>
          </a:xfrm>
          <a:prstGeom prst="rect">
            <a:avLst/>
          </a:prstGeom>
        </p:spPr>
        <p:txBody>
          <a:bodyPr/>
          <a:lstStyle/>
          <a:p>
            <a:r>
              <a:t>Lysbilde-
tittel</a:t>
            </a:r>
          </a:p>
          <a:p>
            <a:endParaRPr/>
          </a:p>
        </p:txBody>
      </p:sp>
      <p:sp>
        <p:nvSpPr>
          <p:cNvPr id="43"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44" name="Brødtekst nivå én…"/>
          <p:cNvSpPr txBox="1">
            <a:spLocks noGrp="1"/>
          </p:cNvSpPr>
          <p:nvPr>
            <p:ph type="body" idx="21" hasCustomPrompt="1"/>
          </p:nvPr>
        </p:nvSpPr>
        <p:spPr>
          <a:prstGeom prst="rect">
            <a:avLst/>
          </a:prstGeom>
        </p:spPr>
        <p:txBody>
          <a:bodyPr numCol="1" spcCol="38100"/>
          <a:lstStyle/>
          <a:p>
            <a:r>
              <a:t>Punkttegntekst i lysbilde</a:t>
            </a:r>
          </a:p>
        </p:txBody>
      </p:sp>
      <p:sp>
        <p:nvSpPr>
          <p:cNvPr id="4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kttegn">
    <p:spTree>
      <p:nvGrpSpPr>
        <p:cNvPr id="1" name=""/>
        <p:cNvGrpSpPr/>
        <p:nvPr/>
      </p:nvGrpSpPr>
      <p:grpSpPr>
        <a:xfrm>
          <a:off x="0" y="0"/>
          <a:ext cx="0" cy="0"/>
          <a:chOff x="0" y="0"/>
          <a:chExt cx="0" cy="0"/>
        </a:xfrm>
      </p:grpSpPr>
      <p:sp>
        <p:nvSpPr>
          <p:cNvPr id="52" name="Brødtekst nivå én…"/>
          <p:cNvSpPr txBox="1">
            <a:spLocks noGrp="1"/>
          </p:cNvSpPr>
          <p:nvPr>
            <p:ph type="body" idx="1" hasCustomPrompt="1"/>
          </p:nvPr>
        </p:nvSpPr>
        <p:spPr>
          <a:prstGeom prst="rect">
            <a:avLst/>
          </a:prstGeom>
        </p:spPr>
        <p:txBody>
          <a:bodyPr/>
          <a:lstStyle/>
          <a:p>
            <a:r>
              <a:t>Punkttegntekst i lysbilde</a:t>
            </a:r>
          </a:p>
          <a:p>
            <a:pPr lvl="1"/>
            <a:endParaRPr/>
          </a:p>
          <a:p>
            <a:pPr lvl="2"/>
            <a:endParaRPr/>
          </a:p>
          <a:p>
            <a:pPr lvl="3"/>
            <a:endParaRPr/>
          </a:p>
          <a:p>
            <a:pPr lvl="4"/>
            <a:endParaRPr/>
          </a:p>
        </p:txBody>
      </p:sp>
      <p:sp>
        <p:nvSpPr>
          <p:cNvPr id="5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tel, punkttegn og bilde">
    <p:spTree>
      <p:nvGrpSpPr>
        <p:cNvPr id="1" name=""/>
        <p:cNvGrpSpPr/>
        <p:nvPr/>
      </p:nvGrpSpPr>
      <p:grpSpPr>
        <a:xfrm>
          <a:off x="0" y="0"/>
          <a:ext cx="0" cy="0"/>
          <a:chOff x="0" y="0"/>
          <a:chExt cx="0" cy="0"/>
        </a:xfrm>
      </p:grpSpPr>
      <p:sp>
        <p:nvSpPr>
          <p:cNvPr id="60" name="Brødtekst nivå én…"/>
          <p:cNvSpPr txBox="1">
            <a:spLocks noGrp="1"/>
          </p:cNvSpPr>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61" name="Brødtekst nivå én…"/>
          <p:cNvSpPr txBox="1">
            <a:spLocks noGrp="1"/>
          </p:cNvSpPr>
          <p:nvPr>
            <p:ph type="body" sz="half" idx="21" hasCustomPrompt="1"/>
          </p:nvPr>
        </p:nvSpPr>
        <p:spPr>
          <a:xfrm>
            <a:off x="1206500" y="4248503"/>
            <a:ext cx="9779000" cy="8256631"/>
          </a:xfrm>
          <a:prstGeom prst="rect">
            <a:avLst/>
          </a:prstGeom>
        </p:spPr>
        <p:txBody>
          <a:bodyPr numCol="1" spcCol="38100"/>
          <a:lstStyle/>
          <a:p>
            <a:r>
              <a:t>Punkttegntekst i lysbilde</a:t>
            </a:r>
          </a:p>
        </p:txBody>
      </p:sp>
      <p:sp>
        <p:nvSpPr>
          <p:cNvPr id="62" name="Bolle med pappardelle-pasta med persillesmør, ristede hasselnøtter og revet parmesan"/>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a:p>
        </p:txBody>
      </p:sp>
      <p:sp>
        <p:nvSpPr>
          <p:cNvPr id="63" name="Lysbilde-…"/>
          <p:cNvSpPr txBox="1">
            <a:spLocks noGrp="1"/>
          </p:cNvSpPr>
          <p:nvPr>
            <p:ph type="title" hasCustomPrompt="1"/>
          </p:nvPr>
        </p:nvSpPr>
        <p:spPr>
          <a:xfrm>
            <a:off x="1206500" y="1079500"/>
            <a:ext cx="9779000" cy="1435100"/>
          </a:xfrm>
          <a:prstGeom prst="rect">
            <a:avLst/>
          </a:prstGeom>
        </p:spPr>
        <p:txBody>
          <a:bodyPr/>
          <a:lstStyle/>
          <a:p>
            <a:r>
              <a:t>Lysbilde-
tittel</a:t>
            </a:r>
          </a:p>
          <a:p>
            <a:endParaRPr/>
          </a:p>
        </p:txBody>
      </p:sp>
      <p:sp>
        <p:nvSpPr>
          <p:cNvPr id="6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Inndeling">
    <p:spTree>
      <p:nvGrpSpPr>
        <p:cNvPr id="1" name=""/>
        <p:cNvGrpSpPr/>
        <p:nvPr/>
      </p:nvGrpSpPr>
      <p:grpSpPr>
        <a:xfrm>
          <a:off x="0" y="0"/>
          <a:ext cx="0" cy="0"/>
          <a:chOff x="0" y="0"/>
          <a:chExt cx="0" cy="0"/>
        </a:xfrm>
      </p:grpSpPr>
      <p:sp>
        <p:nvSpPr>
          <p:cNvPr id="71" name="Inndelingstittel"/>
          <p:cNvSpPr txBox="1">
            <a:spLocks noGrp="1"/>
          </p:cNvSpPr>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Inndelingstittel</a:t>
            </a:r>
          </a:p>
        </p:txBody>
      </p:sp>
      <p:sp>
        <p:nvSpPr>
          <p:cNvPr id="72" name="Lysbildenummer"/>
          <p:cNvSpPr txBox="1">
            <a:spLocks noGrp="1"/>
          </p:cNvSpPr>
          <p:nvPr>
            <p:ph type="sldNum" sz="quarter" idx="2"/>
          </p:nvPr>
        </p:nvSpPr>
        <p:spPr>
          <a:xfrm>
            <a:off x="12065050" y="13085233"/>
            <a:ext cx="241403"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1_Kun tittel">
    <p:spTree>
      <p:nvGrpSpPr>
        <p:cNvPr id="1" name=""/>
        <p:cNvGrpSpPr/>
        <p:nvPr/>
      </p:nvGrpSpPr>
      <p:grpSpPr>
        <a:xfrm>
          <a:off x="0" y="0"/>
          <a:ext cx="0" cy="0"/>
          <a:chOff x="0" y="0"/>
          <a:chExt cx="0" cy="0"/>
        </a:xfrm>
      </p:grpSpPr>
      <p:sp>
        <p:nvSpPr>
          <p:cNvPr id="79" name="Lysbilde-…"/>
          <p:cNvSpPr txBox="1">
            <a:spLocks noGrp="1"/>
          </p:cNvSpPr>
          <p:nvPr>
            <p:ph type="title" hasCustomPrompt="1"/>
          </p:nvPr>
        </p:nvSpPr>
        <p:spPr>
          <a:xfrm>
            <a:off x="1206500" y="1079500"/>
            <a:ext cx="21971000" cy="1434950"/>
          </a:xfrm>
          <a:prstGeom prst="rect">
            <a:avLst/>
          </a:prstGeom>
        </p:spPr>
        <p:txBody>
          <a:bodyPr/>
          <a:lstStyle/>
          <a:p>
            <a:r>
              <a:t>Lysbilde-
tittel</a:t>
            </a:r>
          </a:p>
          <a:p>
            <a:endParaRPr/>
          </a:p>
        </p:txBody>
      </p:sp>
      <p:sp>
        <p:nvSpPr>
          <p:cNvPr id="80"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8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agsorden">
    <p:spTree>
      <p:nvGrpSpPr>
        <p:cNvPr id="1" name=""/>
        <p:cNvGrpSpPr/>
        <p:nvPr/>
      </p:nvGrpSpPr>
      <p:grpSpPr>
        <a:xfrm>
          <a:off x="0" y="0"/>
          <a:ext cx="0" cy="0"/>
          <a:chOff x="0" y="0"/>
          <a:chExt cx="0" cy="0"/>
        </a:xfrm>
      </p:grpSpPr>
      <p:sp>
        <p:nvSpPr>
          <p:cNvPr id="88" name="Dagsordentittel"/>
          <p:cNvSpPr txBox="1">
            <a:spLocks noGrp="1"/>
          </p:cNvSpPr>
          <p:nvPr>
            <p:ph type="title" hasCustomPrompt="1"/>
          </p:nvPr>
        </p:nvSpPr>
        <p:spPr>
          <a:xfrm>
            <a:off x="1206500" y="1079500"/>
            <a:ext cx="21971000" cy="1435100"/>
          </a:xfrm>
          <a:prstGeom prst="rect">
            <a:avLst/>
          </a:prstGeom>
        </p:spPr>
        <p:txBody>
          <a:bodyPr/>
          <a:lstStyle/>
          <a:p>
            <a:r>
              <a:t>Dagsordentittel</a:t>
            </a:r>
          </a:p>
        </p:txBody>
      </p:sp>
      <p:sp>
        <p:nvSpPr>
          <p:cNvPr id="89"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Dagsordenundertittel</a:t>
            </a:r>
          </a:p>
          <a:p>
            <a:pPr lvl="1"/>
            <a:endParaRPr/>
          </a:p>
          <a:p>
            <a:pPr lvl="2"/>
            <a:endParaRPr/>
          </a:p>
          <a:p>
            <a:pPr lvl="3"/>
            <a:endParaRPr/>
          </a:p>
          <a:p>
            <a:pPr lvl="4"/>
            <a:endParaRPr/>
          </a:p>
        </p:txBody>
      </p:sp>
      <p:sp>
        <p:nvSpPr>
          <p:cNvPr id="90" name="Brødtekst nivå én…"/>
          <p:cNvSpPr txBox="1">
            <a:spLocks noGrp="1"/>
          </p:cNvSpPr>
          <p:nvPr>
            <p:ph type="body" idx="21" hasCustomPrompt="1"/>
          </p:nvPr>
        </p:nvSpPr>
        <p:spPr>
          <a:prstGeom prst="rect">
            <a:avLst/>
          </a:prstGeom>
        </p:spPr>
        <p:txBody>
          <a:bodyPr numCol="1" spcCol="38100"/>
          <a:lstStyle>
            <a:lvl1pPr marL="0" indent="0" defTabSz="825500">
              <a:lnSpc>
                <a:spcPct val="100000"/>
              </a:lnSpc>
              <a:spcBef>
                <a:spcPts val="1800"/>
              </a:spcBef>
              <a:buSzTx/>
              <a:buNone/>
              <a:defRPr sz="5500" spc="-99"/>
            </a:lvl1pPr>
          </a:lstStyle>
          <a:p>
            <a:r>
              <a:t>Dagens emner</a:t>
            </a:r>
          </a:p>
        </p:txBody>
      </p:sp>
      <p:sp>
        <p:nvSpPr>
          <p:cNvPr id="9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Melding">
    <p:spTree>
      <p:nvGrpSpPr>
        <p:cNvPr id="1" name=""/>
        <p:cNvGrpSpPr/>
        <p:nvPr/>
      </p:nvGrpSpPr>
      <p:grpSpPr>
        <a:xfrm>
          <a:off x="0" y="0"/>
          <a:ext cx="0" cy="0"/>
          <a:chOff x="0" y="0"/>
          <a:chExt cx="0" cy="0"/>
        </a:xfrm>
      </p:grpSpPr>
      <p:sp>
        <p:nvSpPr>
          <p:cNvPr id="98" name="Brødtekst nivå én…"/>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Melding</a:t>
            </a:r>
          </a:p>
          <a:p>
            <a:pPr lvl="1"/>
            <a:endParaRPr/>
          </a:p>
          <a:p>
            <a:pPr lvl="2"/>
            <a:endParaRPr/>
          </a:p>
          <a:p>
            <a:pPr lvl="3"/>
            <a:endParaRPr/>
          </a:p>
          <a:p>
            <a:pPr lvl="4"/>
            <a:endParaRPr/>
          </a:p>
        </p:txBody>
      </p:sp>
      <p:sp>
        <p:nvSpPr>
          <p:cNvPr id="99"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akta, stor">
    <p:spTree>
      <p:nvGrpSpPr>
        <p:cNvPr id="1" name=""/>
        <p:cNvGrpSpPr/>
        <p:nvPr/>
      </p:nvGrpSpPr>
      <p:grpSpPr>
        <a:xfrm>
          <a:off x="0" y="0"/>
          <a:ext cx="0" cy="0"/>
          <a:chOff x="0" y="0"/>
          <a:chExt cx="0" cy="0"/>
        </a:xfrm>
      </p:grpSpPr>
      <p:sp>
        <p:nvSpPr>
          <p:cNvPr id="106" name="Brødtekst nivå én…"/>
          <p:cNvSpPr txBox="1">
            <a:spLocks noGrp="1"/>
          </p:cNvSpPr>
          <p:nvPr>
            <p:ph type="body" idx="1" hasCustomPrompt="1"/>
          </p:nvPr>
        </p:nvSpPr>
        <p:spPr>
          <a:xfrm>
            <a:off x="1206500" y="1075926"/>
            <a:ext cx="21971000" cy="7241586"/>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7" name="Fakta"/>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Fakta</a:t>
            </a:r>
          </a:p>
        </p:txBody>
      </p:sp>
      <p:sp>
        <p:nvSpPr>
          <p:cNvPr id="108"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itat">
    <p:spTree>
      <p:nvGrpSpPr>
        <p:cNvPr id="1" name=""/>
        <p:cNvGrpSpPr/>
        <p:nvPr/>
      </p:nvGrpSpPr>
      <p:grpSpPr>
        <a:xfrm>
          <a:off x="0" y="0"/>
          <a:ext cx="0" cy="0"/>
          <a:chOff x="0" y="0"/>
          <a:chExt cx="0" cy="0"/>
        </a:xfrm>
      </p:grpSpPr>
      <p:sp>
        <p:nvSpPr>
          <p:cNvPr id="115" name="Brødtekst nivå én…"/>
          <p:cNvSpPr txBox="1">
            <a:spLocks noGrp="1"/>
          </p:cNvSpPr>
          <p:nvPr>
            <p:ph type="body" sz="quarter" idx="1" hasCustomPrompt="1"/>
          </p:nvPr>
        </p:nvSpPr>
        <p:spPr>
          <a:xfrm>
            <a:off x="2430024" y="10675453"/>
            <a:ext cx="2020005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Kilder</a:t>
            </a:r>
          </a:p>
          <a:p>
            <a:pPr lvl="1"/>
            <a:endParaRPr/>
          </a:p>
          <a:p>
            <a:pPr lvl="2"/>
            <a:endParaRPr/>
          </a:p>
          <a:p>
            <a:pPr lvl="3"/>
            <a:endParaRPr/>
          </a:p>
          <a:p>
            <a:pPr lvl="4"/>
            <a:endParaRPr/>
          </a:p>
        </p:txBody>
      </p:sp>
      <p:sp>
        <p:nvSpPr>
          <p:cNvPr id="116" name="Brødtekst nivå én…"/>
          <p:cNvSpPr txBox="1">
            <a:spLocks noGrp="1"/>
          </p:cNvSpPr>
          <p:nvPr>
            <p:ph type="body" sz="half" idx="21" hasCustomPrompt="1"/>
          </p:nvPr>
        </p:nvSpPr>
        <p:spPr>
          <a:xfrm>
            <a:off x="1753923" y="4939860"/>
            <a:ext cx="20876154" cy="3836281"/>
          </a:xfrm>
          <a:prstGeom prst="rect">
            <a:avLst/>
          </a:prstGeom>
        </p:spPr>
        <p:txBody>
          <a:bodyPr numCol="1" spcCol="38100"/>
          <a:lstStyle>
            <a:lvl1pPr marL="469900" indent="-300876">
              <a:spcBef>
                <a:spcPts val="0"/>
              </a:spcBef>
              <a:buSzTx/>
              <a:buNone/>
              <a:defRPr sz="8500" spc="-200">
                <a:latin typeface="Helvetica Neue Medium"/>
                <a:ea typeface="Helvetica Neue Medium"/>
                <a:cs typeface="Helvetica Neue Medium"/>
                <a:sym typeface="Helvetica Neue Medium"/>
              </a:defRPr>
            </a:lvl1pPr>
          </a:lstStyle>
          <a:p>
            <a:r>
              <a:t>«Kjent sitat»</a:t>
            </a:r>
          </a:p>
        </p:txBody>
      </p:sp>
      <p:sp>
        <p:nvSpPr>
          <p:cNvPr id="11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lde – 3 per side">
    <p:spTree>
      <p:nvGrpSpPr>
        <p:cNvPr id="1" name=""/>
        <p:cNvGrpSpPr/>
        <p:nvPr/>
      </p:nvGrpSpPr>
      <p:grpSpPr>
        <a:xfrm>
          <a:off x="0" y="0"/>
          <a:ext cx="0" cy="0"/>
          <a:chOff x="0" y="0"/>
          <a:chExt cx="0" cy="0"/>
        </a:xfrm>
      </p:grpSpPr>
      <p:sp>
        <p:nvSpPr>
          <p:cNvPr id="124" name="Salatbolle med stekt ris, kokte egg og spisepinner"/>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a:p>
        </p:txBody>
      </p:sp>
      <p:sp>
        <p:nvSpPr>
          <p:cNvPr id="125" name="Bolle med laksekaker, salat og hummus "/>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a:p>
        </p:txBody>
      </p:sp>
      <p:sp>
        <p:nvSpPr>
          <p:cNvPr id="126" name="Bolle med pappardelle-pasta med persillesmør, ristede hasselnøtter og revet parmesan"/>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a:p>
        </p:txBody>
      </p:sp>
      <p:sp>
        <p:nvSpPr>
          <p:cNvPr id="12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ilde">
    <p:spTree>
      <p:nvGrpSpPr>
        <p:cNvPr id="1" name=""/>
        <p:cNvGrpSpPr/>
        <p:nvPr/>
      </p:nvGrpSpPr>
      <p:grpSpPr>
        <a:xfrm>
          <a:off x="0" y="0"/>
          <a:ext cx="0" cy="0"/>
          <a:chOff x="0" y="0"/>
          <a:chExt cx="0" cy="0"/>
        </a:xfrm>
      </p:grpSpPr>
      <p:sp>
        <p:nvSpPr>
          <p:cNvPr id="134" name="salatbolle med stekt ris, kokte egg og spisepinner"/>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a:p>
        </p:txBody>
      </p:sp>
      <p:sp>
        <p:nvSpPr>
          <p:cNvPr id="135" name="Lysbilde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4_Tom">
    <p:spTree>
      <p:nvGrpSpPr>
        <p:cNvPr id="1" name=""/>
        <p:cNvGrpSpPr/>
        <p:nvPr/>
      </p:nvGrpSpPr>
      <p:grpSpPr>
        <a:xfrm>
          <a:off x="0" y="0"/>
          <a:ext cx="0" cy="0"/>
          <a:chOff x="0" y="0"/>
          <a:chExt cx="0" cy="0"/>
        </a:xfrm>
      </p:grpSpPr>
      <p:sp>
        <p:nvSpPr>
          <p:cNvPr id="14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4_Blank">
    <p:spTree>
      <p:nvGrpSpPr>
        <p:cNvPr id="1" name=""/>
        <p:cNvGrpSpPr/>
        <p:nvPr/>
      </p:nvGrpSpPr>
      <p:grpSpPr>
        <a:xfrm>
          <a:off x="0" y="0"/>
          <a:ext cx="0" cy="0"/>
          <a:chOff x="0" y="0"/>
          <a:chExt cx="0" cy="0"/>
        </a:xfrm>
      </p:grpSpPr>
      <p:sp>
        <p:nvSpPr>
          <p:cNvPr id="14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_Title &amp; Subtitle">
    <p:bg>
      <p:bgPr>
        <a:solidFill>
          <a:srgbClr val="4D4D4C"/>
        </a:solidFill>
        <a:effectLst/>
      </p:bgPr>
    </p:bg>
    <p:spTree>
      <p:nvGrpSpPr>
        <p:cNvPr id="1" name=""/>
        <p:cNvGrpSpPr/>
        <p:nvPr/>
      </p:nvGrpSpPr>
      <p:grpSpPr>
        <a:xfrm>
          <a:off x="0" y="0"/>
          <a:ext cx="0" cy="0"/>
          <a:chOff x="0" y="0"/>
          <a:chExt cx="0" cy="0"/>
        </a:xfrm>
      </p:grpSpPr>
      <p:sp>
        <p:nvSpPr>
          <p:cNvPr id="156" name="Linje"/>
          <p:cNvSpPr/>
          <p:nvPr/>
        </p:nvSpPr>
        <p:spPr>
          <a:xfrm>
            <a:off x="3762374" y="9269015"/>
            <a:ext cx="16874232" cy="1"/>
          </a:xfrm>
          <a:prstGeom prst="line">
            <a:avLst/>
          </a:prstGeom>
          <a:ln w="12700">
            <a:solidFill>
              <a:srgbClr val="444444">
                <a:alpha val="30000"/>
              </a:srgbClr>
            </a:solidFill>
            <a:miter lim="400000"/>
          </a:ln>
        </p:spPr>
        <p:txBody>
          <a:bodyPr lIns="45718" tIns="45718" rIns="45718" bIns="45718"/>
          <a:lstStyle/>
          <a:p>
            <a:endParaRPr/>
          </a:p>
        </p:txBody>
      </p:sp>
      <p:sp>
        <p:nvSpPr>
          <p:cNvPr id="157" name="Linje"/>
          <p:cNvSpPr/>
          <p:nvPr/>
        </p:nvSpPr>
        <p:spPr>
          <a:xfrm>
            <a:off x="3762375" y="5750718"/>
            <a:ext cx="16875028" cy="1"/>
          </a:xfrm>
          <a:prstGeom prst="line">
            <a:avLst/>
          </a:prstGeom>
          <a:ln w="12700">
            <a:solidFill>
              <a:srgbClr val="444444">
                <a:alpha val="30000"/>
              </a:srgbClr>
            </a:solidFill>
            <a:miter lim="400000"/>
          </a:ln>
        </p:spPr>
        <p:txBody>
          <a:bodyPr lIns="45718" tIns="45718" rIns="45718" bIns="45718"/>
          <a:lstStyle/>
          <a:p>
            <a:endParaRPr/>
          </a:p>
        </p:txBody>
      </p:sp>
      <p:sp>
        <p:nvSpPr>
          <p:cNvPr id="158" name="Linje"/>
          <p:cNvSpPr/>
          <p:nvPr/>
        </p:nvSpPr>
        <p:spPr>
          <a:xfrm flipV="1">
            <a:off x="14289987" y="6365047"/>
            <a:ext cx="2" cy="2310130"/>
          </a:xfrm>
          <a:prstGeom prst="line">
            <a:avLst/>
          </a:prstGeom>
          <a:ln w="12700">
            <a:solidFill>
              <a:srgbClr val="444444">
                <a:alpha val="30000"/>
              </a:srgbClr>
            </a:solidFill>
            <a:miter lim="400000"/>
          </a:ln>
        </p:spPr>
        <p:txBody>
          <a:bodyPr lIns="45718" tIns="45718" rIns="45718" bIns="45718"/>
          <a:lstStyle/>
          <a:p>
            <a:endParaRPr/>
          </a:p>
        </p:txBody>
      </p:sp>
      <p:sp>
        <p:nvSpPr>
          <p:cNvPr id="159" name="Brødtekst nivå én…"/>
          <p:cNvSpPr txBox="1">
            <a:spLocks noGrp="1"/>
          </p:cNvSpPr>
          <p:nvPr>
            <p:ph type="body" sz="quarter" idx="1"/>
          </p:nvPr>
        </p:nvSpPr>
        <p:spPr>
          <a:xfrm>
            <a:off x="3762375" y="5016360"/>
            <a:ext cx="15287129" cy="540031"/>
          </a:xfrm>
          <a:prstGeom prst="rect">
            <a:avLst/>
          </a:prstGeom>
        </p:spPr>
        <p:txBody>
          <a:bodyPr lIns="71436" tIns="71436" rIns="71436" bIns="71436" numCol="1" spcCol="38100" anchor="ctr"/>
          <a:lstStyle>
            <a:lvl1pPr marL="0" indent="0" defTabSz="821530">
              <a:lnSpc>
                <a:spcPct val="110000"/>
              </a:lnSpc>
              <a:spcBef>
                <a:spcPts val="0"/>
              </a:spcBef>
              <a:buSzTx/>
              <a:buNone/>
              <a:defRPr sz="2600" i="1">
                <a:solidFill>
                  <a:srgbClr val="F8FAFF"/>
                </a:solidFill>
              </a:defRPr>
            </a:lvl1pPr>
            <a:lvl2pPr marL="939800" indent="-330200" defTabSz="821530">
              <a:lnSpc>
                <a:spcPct val="110000"/>
              </a:lnSpc>
              <a:spcBef>
                <a:spcPts val="0"/>
              </a:spcBef>
              <a:defRPr sz="2600" i="1">
                <a:solidFill>
                  <a:srgbClr val="F8FAFF"/>
                </a:solidFill>
              </a:defRPr>
            </a:lvl2pPr>
            <a:lvl3pPr marL="1549400" indent="-330200" defTabSz="821530">
              <a:lnSpc>
                <a:spcPct val="110000"/>
              </a:lnSpc>
              <a:spcBef>
                <a:spcPts val="0"/>
              </a:spcBef>
              <a:defRPr sz="2600" i="1">
                <a:solidFill>
                  <a:srgbClr val="F8FAFF"/>
                </a:solidFill>
              </a:defRPr>
            </a:lvl3pPr>
            <a:lvl4pPr marL="2159000" indent="-330200" defTabSz="821530">
              <a:lnSpc>
                <a:spcPct val="110000"/>
              </a:lnSpc>
              <a:spcBef>
                <a:spcPts val="0"/>
              </a:spcBef>
              <a:defRPr sz="2600" i="1">
                <a:solidFill>
                  <a:srgbClr val="F8FAFF"/>
                </a:solidFill>
              </a:defRPr>
            </a:lvl4pPr>
            <a:lvl5pPr marL="2768600" indent="-330200" defTabSz="821530">
              <a:lnSpc>
                <a:spcPct val="110000"/>
              </a:lnSpc>
              <a:spcBef>
                <a:spcPts val="0"/>
              </a:spcBef>
              <a:defRPr sz="2600" i="1">
                <a:solidFill>
                  <a:srgbClr val="F8FA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60" name="Titteltekst"/>
          <p:cNvSpPr txBox="1">
            <a:spLocks noGrp="1"/>
          </p:cNvSpPr>
          <p:nvPr>
            <p:ph type="title"/>
          </p:nvPr>
        </p:nvSpPr>
        <p:spPr>
          <a:xfrm>
            <a:off x="3762375" y="5822155"/>
            <a:ext cx="10126266" cy="3393283"/>
          </a:xfrm>
          <a:prstGeom prst="rect">
            <a:avLst/>
          </a:prstGeom>
        </p:spPr>
        <p:txBody>
          <a:bodyPr lIns="71436" tIns="71436" rIns="71436" bIns="71436" anchor="ctr"/>
          <a:lstStyle>
            <a:lvl1pPr defTabSz="821530">
              <a:lnSpc>
                <a:spcPct val="90000"/>
              </a:lnSpc>
              <a:spcBef>
                <a:spcPts val="2200"/>
              </a:spcBef>
              <a:defRPr sz="9800" b="0" spc="0">
                <a:solidFill>
                  <a:srgbClr val="FFFFFF"/>
                </a:solidFill>
              </a:defRPr>
            </a:lvl1pPr>
          </a:lstStyle>
          <a:p>
            <a:r>
              <a:t>Titteltekst</a:t>
            </a:r>
          </a:p>
        </p:txBody>
      </p:sp>
      <p:sp>
        <p:nvSpPr>
          <p:cNvPr id="161" name="Rektangel"/>
          <p:cNvSpPr/>
          <p:nvPr/>
        </p:nvSpPr>
        <p:spPr>
          <a:xfrm>
            <a:off x="-38101" y="12981640"/>
            <a:ext cx="24475182" cy="772461"/>
          </a:xfrm>
          <a:prstGeom prst="rect">
            <a:avLst/>
          </a:prstGeom>
          <a:solidFill>
            <a:srgbClr val="A13D38"/>
          </a:solidFill>
          <a:ln w="12700">
            <a:miter lim="400000"/>
          </a:ln>
        </p:spPr>
        <p:txBody>
          <a:bodyPr lIns="50800" tIns="50800" rIns="50800" bIns="50800" anchor="ctr"/>
          <a:lstStyle/>
          <a:p>
            <a:pPr defTabSz="821530">
              <a:defRPr sz="4400">
                <a:solidFill>
                  <a:srgbClr val="FFFFFF"/>
                </a:solidFill>
                <a:effectLst>
                  <a:outerShdw blurRad="25400" dist="33948" dir="2700000" rotWithShape="0">
                    <a:srgbClr val="3B3936"/>
                  </a:outerShdw>
                </a:effectLst>
                <a:latin typeface="Palatino"/>
                <a:ea typeface="Palatino"/>
                <a:cs typeface="Palatino"/>
                <a:sym typeface="Palatino"/>
              </a:defRPr>
            </a:pPr>
            <a:endParaRPr/>
          </a:p>
        </p:txBody>
      </p:sp>
      <p:sp>
        <p:nvSpPr>
          <p:cNvPr id="162"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4_Title &amp; Bullets">
    <p:bg>
      <p:bgPr>
        <a:solidFill>
          <a:srgbClr val="4C4D4C"/>
        </a:solidFill>
        <a:effectLst/>
      </p:bgPr>
    </p:bg>
    <p:spTree>
      <p:nvGrpSpPr>
        <p:cNvPr id="1" name=""/>
        <p:cNvGrpSpPr/>
        <p:nvPr/>
      </p:nvGrpSpPr>
      <p:grpSpPr>
        <a:xfrm>
          <a:off x="0" y="0"/>
          <a:ext cx="0" cy="0"/>
          <a:chOff x="0" y="0"/>
          <a:chExt cx="0" cy="0"/>
        </a:xfrm>
      </p:grpSpPr>
      <p:sp>
        <p:nvSpPr>
          <p:cNvPr id="169"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9800" b="0" spc="0">
                <a:solidFill>
                  <a:srgbClr val="FFFFFF"/>
                </a:solidFill>
              </a:defRPr>
            </a:lvl1pPr>
          </a:lstStyle>
          <a:p>
            <a:r>
              <a:t>Titteltekst</a:t>
            </a:r>
          </a:p>
        </p:txBody>
      </p:sp>
      <p:sp>
        <p:nvSpPr>
          <p:cNvPr id="170" name="Brødtekst nivå én…"/>
          <p:cNvSpPr txBox="1">
            <a:spLocks noGrp="1"/>
          </p:cNvSpPr>
          <p:nvPr>
            <p:ph type="body" idx="1"/>
          </p:nvPr>
        </p:nvSpPr>
        <p:spPr>
          <a:xfrm>
            <a:off x="3762375" y="3696889"/>
            <a:ext cx="16859250" cy="8572502"/>
          </a:xfrm>
          <a:prstGeom prst="rect">
            <a:avLst/>
          </a:prstGeom>
        </p:spPr>
        <p:txBody>
          <a:bodyPr lIns="71436" tIns="71436" rIns="71436" bIns="71436" numCol="1" spcCol="38100" anchor="ctr"/>
          <a:lstStyle>
            <a:lvl1pPr marL="652637" indent="-652637" defTabSz="821530">
              <a:lnSpc>
                <a:spcPct val="100000"/>
              </a:lnSpc>
              <a:spcBef>
                <a:spcPts val="3300"/>
              </a:spcBef>
              <a:buSzPct val="75000"/>
              <a:defRPr sz="5000">
                <a:solidFill>
                  <a:srgbClr val="FFFFFF"/>
                </a:solidFill>
              </a:defRPr>
            </a:lvl1pPr>
            <a:lvl2pPr marL="1122537" indent="-652637" defTabSz="821530">
              <a:lnSpc>
                <a:spcPct val="100000"/>
              </a:lnSpc>
              <a:spcBef>
                <a:spcPts val="3300"/>
              </a:spcBef>
              <a:buSzPct val="75000"/>
              <a:defRPr sz="5000">
                <a:solidFill>
                  <a:srgbClr val="FFFFFF"/>
                </a:solidFill>
              </a:defRPr>
            </a:lvl2pPr>
            <a:lvl3pPr marL="1592437" indent="-652637" defTabSz="821530">
              <a:lnSpc>
                <a:spcPct val="100000"/>
              </a:lnSpc>
              <a:spcBef>
                <a:spcPts val="3300"/>
              </a:spcBef>
              <a:buSzPct val="75000"/>
              <a:defRPr sz="5000">
                <a:solidFill>
                  <a:srgbClr val="FFFFFF"/>
                </a:solidFill>
              </a:defRPr>
            </a:lvl3pPr>
            <a:lvl4pPr marL="2062338" indent="-652638" defTabSz="821530">
              <a:lnSpc>
                <a:spcPct val="100000"/>
              </a:lnSpc>
              <a:spcBef>
                <a:spcPts val="3300"/>
              </a:spcBef>
              <a:buSzPct val="75000"/>
              <a:defRPr sz="5000">
                <a:solidFill>
                  <a:srgbClr val="FFFFFF"/>
                </a:solidFill>
              </a:defRPr>
            </a:lvl4pPr>
            <a:lvl5pPr marL="2532238" indent="-652638" defTabSz="821530">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71"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13_Blank">
    <p:bg>
      <p:bgPr>
        <a:solidFill>
          <a:srgbClr val="4D4E4C"/>
        </a:solidFill>
        <a:effectLst/>
      </p:bgPr>
    </p:bg>
    <p:spTree>
      <p:nvGrpSpPr>
        <p:cNvPr id="1" name=""/>
        <p:cNvGrpSpPr/>
        <p:nvPr/>
      </p:nvGrpSpPr>
      <p:grpSpPr>
        <a:xfrm>
          <a:off x="0" y="0"/>
          <a:ext cx="0" cy="0"/>
          <a:chOff x="0" y="0"/>
          <a:chExt cx="0" cy="0"/>
        </a:xfrm>
      </p:grpSpPr>
      <p:sp>
        <p:nvSpPr>
          <p:cNvPr id="178" name="Lysbildenummer"/>
          <p:cNvSpPr txBox="1">
            <a:spLocks noGrp="1"/>
          </p:cNvSpPr>
          <p:nvPr>
            <p:ph type="sldNum" sz="quarter" idx="2"/>
          </p:nvPr>
        </p:nvSpPr>
        <p:spPr>
          <a:xfrm>
            <a:off x="12029084" y="13019484"/>
            <a:ext cx="307973" cy="549273"/>
          </a:xfrm>
          <a:prstGeom prst="rect">
            <a:avLst/>
          </a:prstGeom>
        </p:spPr>
        <p:txBody>
          <a:bodyPr lIns="71435" tIns="71435" rIns="71435" bIns="71435"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tel – øverst">
    <p:spTree>
      <p:nvGrpSpPr>
        <p:cNvPr id="1" name=""/>
        <p:cNvGrpSpPr/>
        <p:nvPr/>
      </p:nvGrpSpPr>
      <p:grpSpPr>
        <a:xfrm>
          <a:off x="0" y="0"/>
          <a:ext cx="0" cy="0"/>
          <a:chOff x="0" y="0"/>
          <a:chExt cx="0" cy="0"/>
        </a:xfrm>
      </p:grpSpPr>
      <p:sp>
        <p:nvSpPr>
          <p:cNvPr id="185" name="Linje"/>
          <p:cNvSpPr/>
          <p:nvPr/>
        </p:nvSpPr>
        <p:spPr>
          <a:xfrm>
            <a:off x="3762375" y="3053953"/>
            <a:ext cx="16871192" cy="1"/>
          </a:xfrm>
          <a:prstGeom prst="line">
            <a:avLst/>
          </a:prstGeom>
          <a:ln w="12700">
            <a:solidFill>
              <a:srgbClr val="444444">
                <a:alpha val="30000"/>
              </a:srgbClr>
            </a:solidFill>
            <a:miter lim="400000"/>
          </a:ln>
        </p:spPr>
        <p:txBody>
          <a:bodyPr lIns="45718" tIns="45718" rIns="45718" bIns="45718"/>
          <a:lstStyle/>
          <a:p>
            <a:endParaRPr/>
          </a:p>
        </p:txBody>
      </p:sp>
      <p:sp>
        <p:nvSpPr>
          <p:cNvPr id="186" name="Linje"/>
          <p:cNvSpPr/>
          <p:nvPr/>
        </p:nvSpPr>
        <p:spPr>
          <a:xfrm>
            <a:off x="3762375" y="892968"/>
            <a:ext cx="16871192" cy="1"/>
          </a:xfrm>
          <a:prstGeom prst="line">
            <a:avLst/>
          </a:prstGeom>
          <a:ln w="12700">
            <a:solidFill>
              <a:srgbClr val="444444">
                <a:alpha val="30000"/>
              </a:srgbClr>
            </a:solidFill>
            <a:miter lim="400000"/>
          </a:ln>
        </p:spPr>
        <p:txBody>
          <a:bodyPr lIns="45718" tIns="45718" rIns="45718" bIns="45718"/>
          <a:lstStyle/>
          <a:p>
            <a:endParaRPr/>
          </a:p>
        </p:txBody>
      </p:sp>
      <p:sp>
        <p:nvSpPr>
          <p:cNvPr id="187"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10000" b="0" cap="all" spc="0">
                <a:solidFill>
                  <a:srgbClr val="535353"/>
                </a:solidFill>
                <a:latin typeface="Bodoni SvtyTwo ITC TT-Book"/>
                <a:ea typeface="Bodoni SvtyTwo ITC TT-Book"/>
                <a:cs typeface="Bodoni SvtyTwo ITC TT-Book"/>
                <a:sym typeface="Bodoni SvtyTwo ITC TT-Book"/>
              </a:defRPr>
            </a:lvl1pPr>
          </a:lstStyle>
          <a:p>
            <a:r>
              <a:t>Titteltekst</a:t>
            </a:r>
          </a:p>
        </p:txBody>
      </p:sp>
      <p:sp>
        <p:nvSpPr>
          <p:cNvPr id="188"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3_Title &amp; Bullets">
    <p:spTree>
      <p:nvGrpSpPr>
        <p:cNvPr id="1" name=""/>
        <p:cNvGrpSpPr/>
        <p:nvPr/>
      </p:nvGrpSpPr>
      <p:grpSpPr>
        <a:xfrm>
          <a:off x="0" y="0"/>
          <a:ext cx="0" cy="0"/>
          <a:chOff x="0" y="0"/>
          <a:chExt cx="0" cy="0"/>
        </a:xfrm>
      </p:grpSpPr>
      <p:sp>
        <p:nvSpPr>
          <p:cNvPr id="195" name="Titteltekst"/>
          <p:cNvSpPr txBox="1">
            <a:spLocks noGrp="1"/>
          </p:cNvSpPr>
          <p:nvPr>
            <p:ph type="title"/>
          </p:nvPr>
        </p:nvSpPr>
        <p:spPr>
          <a:xfrm>
            <a:off x="3762375" y="1125140"/>
            <a:ext cx="16859250" cy="1714502"/>
          </a:xfrm>
          <a:prstGeom prst="rect">
            <a:avLst/>
          </a:prstGeom>
        </p:spPr>
        <p:txBody>
          <a:bodyPr lIns="71435" tIns="71435" rIns="71435" bIns="71435" anchor="ctr"/>
          <a:lstStyle>
            <a:lvl1pPr algn="ctr" defTabSz="821529">
              <a:lnSpc>
                <a:spcPct val="90000"/>
              </a:lnSpc>
              <a:spcBef>
                <a:spcPts val="2200"/>
              </a:spcBef>
              <a:defRPr sz="9800" b="0" spc="0">
                <a:solidFill>
                  <a:srgbClr val="FFFFFF"/>
                </a:solidFill>
              </a:defRPr>
            </a:lvl1pPr>
          </a:lstStyle>
          <a:p>
            <a:r>
              <a:t>Titteltekst</a:t>
            </a:r>
          </a:p>
        </p:txBody>
      </p:sp>
      <p:sp>
        <p:nvSpPr>
          <p:cNvPr id="196" name="Brødtekst nivå én…"/>
          <p:cNvSpPr txBox="1">
            <a:spLocks noGrp="1"/>
          </p:cNvSpPr>
          <p:nvPr>
            <p:ph type="body" idx="1"/>
          </p:nvPr>
        </p:nvSpPr>
        <p:spPr>
          <a:xfrm>
            <a:off x="3762375" y="3696889"/>
            <a:ext cx="16859250" cy="8572503"/>
          </a:xfrm>
          <a:prstGeom prst="rect">
            <a:avLst/>
          </a:prstGeom>
        </p:spPr>
        <p:txBody>
          <a:bodyPr lIns="71435" tIns="71435" rIns="71435" bIns="71435"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97" name="Lysbildenummer"/>
          <p:cNvSpPr txBox="1">
            <a:spLocks noGrp="1"/>
          </p:cNvSpPr>
          <p:nvPr>
            <p:ph type="sldNum" sz="quarter" idx="2"/>
          </p:nvPr>
        </p:nvSpPr>
        <p:spPr>
          <a:xfrm>
            <a:off x="12029084" y="13019484"/>
            <a:ext cx="307973" cy="549273"/>
          </a:xfrm>
          <a:prstGeom prst="rect">
            <a:avLst/>
          </a:prstGeom>
        </p:spPr>
        <p:txBody>
          <a:bodyPr lIns="71435" tIns="71435" rIns="71435" bIns="71435"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04" name="Linje"/>
          <p:cNvSpPr/>
          <p:nvPr/>
        </p:nvSpPr>
        <p:spPr>
          <a:xfrm>
            <a:off x="3762374" y="9269015"/>
            <a:ext cx="16874232" cy="1"/>
          </a:xfrm>
          <a:prstGeom prst="line">
            <a:avLst/>
          </a:prstGeom>
          <a:ln w="12700">
            <a:solidFill>
              <a:srgbClr val="444444">
                <a:alpha val="30000"/>
              </a:srgbClr>
            </a:solidFill>
            <a:miter lim="400000"/>
          </a:ln>
        </p:spPr>
        <p:txBody>
          <a:bodyPr lIns="45718" tIns="45718" rIns="45718" bIns="45718"/>
          <a:lstStyle/>
          <a:p>
            <a:endParaRPr/>
          </a:p>
        </p:txBody>
      </p:sp>
      <p:sp>
        <p:nvSpPr>
          <p:cNvPr id="205" name="Linje"/>
          <p:cNvSpPr/>
          <p:nvPr/>
        </p:nvSpPr>
        <p:spPr>
          <a:xfrm>
            <a:off x="3762375" y="5750718"/>
            <a:ext cx="16875028" cy="1"/>
          </a:xfrm>
          <a:prstGeom prst="line">
            <a:avLst/>
          </a:prstGeom>
          <a:ln w="12700">
            <a:solidFill>
              <a:srgbClr val="444444">
                <a:alpha val="30000"/>
              </a:srgbClr>
            </a:solidFill>
            <a:miter lim="400000"/>
          </a:ln>
        </p:spPr>
        <p:txBody>
          <a:bodyPr lIns="45718" tIns="45718" rIns="45718" bIns="45718"/>
          <a:lstStyle/>
          <a:p>
            <a:endParaRPr/>
          </a:p>
        </p:txBody>
      </p:sp>
      <p:sp>
        <p:nvSpPr>
          <p:cNvPr id="206" name="Linje"/>
          <p:cNvSpPr/>
          <p:nvPr/>
        </p:nvSpPr>
        <p:spPr>
          <a:xfrm flipV="1">
            <a:off x="14289987" y="6365047"/>
            <a:ext cx="2" cy="2310130"/>
          </a:xfrm>
          <a:prstGeom prst="line">
            <a:avLst/>
          </a:prstGeom>
          <a:ln w="12700">
            <a:solidFill>
              <a:srgbClr val="444444">
                <a:alpha val="30000"/>
              </a:srgbClr>
            </a:solidFill>
            <a:miter lim="400000"/>
          </a:ln>
        </p:spPr>
        <p:txBody>
          <a:bodyPr lIns="45718" tIns="45718" rIns="45718" bIns="45718"/>
          <a:lstStyle/>
          <a:p>
            <a:endParaRPr/>
          </a:p>
        </p:txBody>
      </p:sp>
      <p:sp>
        <p:nvSpPr>
          <p:cNvPr id="207" name="Brødtekst nivå én…"/>
          <p:cNvSpPr txBox="1">
            <a:spLocks noGrp="1"/>
          </p:cNvSpPr>
          <p:nvPr>
            <p:ph type="body" sz="quarter" idx="1"/>
          </p:nvPr>
        </p:nvSpPr>
        <p:spPr>
          <a:xfrm>
            <a:off x="3762375" y="4999037"/>
            <a:ext cx="15287129" cy="574677"/>
          </a:xfrm>
          <a:prstGeom prst="rect">
            <a:avLst/>
          </a:prstGeom>
        </p:spPr>
        <p:txBody>
          <a:bodyPr lIns="71436" tIns="71436" rIns="71436" bIns="71436" numCol="1" spcCol="38100" anchor="ctr"/>
          <a:lstStyle>
            <a:lvl1pPr marL="0" indent="0" defTabSz="821530">
              <a:lnSpc>
                <a:spcPct val="110000"/>
              </a:lnSpc>
              <a:spcBef>
                <a:spcPts val="0"/>
              </a:spcBef>
              <a:buSzTx/>
              <a:buNone/>
              <a:defRPr sz="2600" i="1">
                <a:solidFill>
                  <a:srgbClr val="414141"/>
                </a:solidFill>
                <a:latin typeface="Palatino"/>
                <a:ea typeface="Palatino"/>
                <a:cs typeface="Palatino"/>
                <a:sym typeface="Palatino"/>
              </a:defRPr>
            </a:lvl1pPr>
            <a:lvl2pPr marL="939800" indent="-330200" defTabSz="821530">
              <a:lnSpc>
                <a:spcPct val="110000"/>
              </a:lnSpc>
              <a:spcBef>
                <a:spcPts val="0"/>
              </a:spcBef>
              <a:defRPr sz="2600" i="1">
                <a:solidFill>
                  <a:srgbClr val="414141"/>
                </a:solidFill>
                <a:latin typeface="Palatino"/>
                <a:ea typeface="Palatino"/>
                <a:cs typeface="Palatino"/>
                <a:sym typeface="Palatino"/>
              </a:defRPr>
            </a:lvl2pPr>
            <a:lvl3pPr marL="1549400" indent="-330200" defTabSz="821530">
              <a:lnSpc>
                <a:spcPct val="110000"/>
              </a:lnSpc>
              <a:spcBef>
                <a:spcPts val="0"/>
              </a:spcBef>
              <a:defRPr sz="2600" i="1">
                <a:solidFill>
                  <a:srgbClr val="414141"/>
                </a:solidFill>
                <a:latin typeface="Palatino"/>
                <a:ea typeface="Palatino"/>
                <a:cs typeface="Palatino"/>
                <a:sym typeface="Palatino"/>
              </a:defRPr>
            </a:lvl3pPr>
            <a:lvl4pPr marL="2159000" indent="-330200" defTabSz="821530">
              <a:lnSpc>
                <a:spcPct val="110000"/>
              </a:lnSpc>
              <a:spcBef>
                <a:spcPts val="0"/>
              </a:spcBef>
              <a:defRPr sz="2600" i="1">
                <a:solidFill>
                  <a:srgbClr val="414141"/>
                </a:solidFill>
                <a:latin typeface="Palatino"/>
                <a:ea typeface="Palatino"/>
                <a:cs typeface="Palatino"/>
                <a:sym typeface="Palatino"/>
              </a:defRPr>
            </a:lvl4pPr>
            <a:lvl5pPr marL="2768600" indent="-330200" defTabSz="821530">
              <a:lnSpc>
                <a:spcPct val="110000"/>
              </a:lnSpc>
              <a:spcBef>
                <a:spcPts val="0"/>
              </a:spcBef>
              <a:defRPr sz="2600" i="1">
                <a:solidFill>
                  <a:srgbClr val="414141"/>
                </a:solidFill>
                <a:latin typeface="Palatino"/>
                <a:ea typeface="Palatino"/>
                <a:cs typeface="Palatino"/>
                <a:sym typeface="Palatino"/>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208" name="Titteltekst"/>
          <p:cNvSpPr txBox="1">
            <a:spLocks noGrp="1"/>
          </p:cNvSpPr>
          <p:nvPr>
            <p:ph type="title"/>
          </p:nvPr>
        </p:nvSpPr>
        <p:spPr>
          <a:xfrm>
            <a:off x="3762375" y="5822155"/>
            <a:ext cx="10126266" cy="3393283"/>
          </a:xfrm>
          <a:prstGeom prst="rect">
            <a:avLst/>
          </a:prstGeom>
        </p:spPr>
        <p:txBody>
          <a:bodyPr lIns="71436" tIns="71436" rIns="71436" bIns="71436" anchor="ctr"/>
          <a:lstStyle>
            <a:lvl1pPr defTabSz="821530">
              <a:lnSpc>
                <a:spcPct val="90000"/>
              </a:lnSpc>
              <a:spcBef>
                <a:spcPts val="2200"/>
              </a:spcBef>
              <a:defRPr sz="9800" b="0" spc="0">
                <a:solidFill>
                  <a:srgbClr val="D93E2B"/>
                </a:solidFill>
                <a:latin typeface="Bodoni SvtyTwo ITC TT-Book"/>
                <a:ea typeface="Bodoni SvtyTwo ITC TT-Book"/>
                <a:cs typeface="Bodoni SvtyTwo ITC TT-Book"/>
                <a:sym typeface="Bodoni SvtyTwo ITC TT-Book"/>
              </a:defRPr>
            </a:lvl1pPr>
          </a:lstStyle>
          <a:p>
            <a:r>
              <a:t>Titteltekst</a:t>
            </a:r>
          </a:p>
        </p:txBody>
      </p:sp>
      <p:pic>
        <p:nvPicPr>
          <p:cNvPr id="209" name="Bilde" descr="Bilde"/>
          <p:cNvPicPr>
            <a:picLocks noChangeAspect="1"/>
          </p:cNvPicPr>
          <p:nvPr/>
        </p:nvPicPr>
        <p:blipFill>
          <a:blip r:embed="rId2"/>
          <a:stretch>
            <a:fillRect/>
          </a:stretch>
        </p:blipFill>
        <p:spPr>
          <a:xfrm>
            <a:off x="14923253" y="6084349"/>
            <a:ext cx="4269835" cy="2871526"/>
          </a:xfrm>
          <a:prstGeom prst="rect">
            <a:avLst/>
          </a:prstGeom>
          <a:ln w="12700">
            <a:miter lim="400000"/>
          </a:ln>
        </p:spPr>
      </p:pic>
      <p:sp>
        <p:nvSpPr>
          <p:cNvPr id="210"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tel og punkttegn">
    <p:spTree>
      <p:nvGrpSpPr>
        <p:cNvPr id="1" name=""/>
        <p:cNvGrpSpPr/>
        <p:nvPr/>
      </p:nvGrpSpPr>
      <p:grpSpPr>
        <a:xfrm>
          <a:off x="0" y="0"/>
          <a:ext cx="0" cy="0"/>
          <a:chOff x="0" y="0"/>
          <a:chExt cx="0" cy="0"/>
        </a:xfrm>
      </p:grpSpPr>
      <p:sp>
        <p:nvSpPr>
          <p:cNvPr id="217" name="Lysbilde-…"/>
          <p:cNvSpPr txBox="1">
            <a:spLocks noGrp="1"/>
          </p:cNvSpPr>
          <p:nvPr>
            <p:ph type="title" hasCustomPrompt="1"/>
          </p:nvPr>
        </p:nvSpPr>
        <p:spPr>
          <a:xfrm>
            <a:off x="1206500" y="1079500"/>
            <a:ext cx="21971000" cy="1433164"/>
          </a:xfrm>
          <a:prstGeom prst="rect">
            <a:avLst/>
          </a:prstGeom>
        </p:spPr>
        <p:txBody>
          <a:bodyPr/>
          <a:lstStyle/>
          <a:p>
            <a:r>
              <a:t>Lysbilde-
tittel</a:t>
            </a:r>
          </a:p>
          <a:p>
            <a:endParaRPr/>
          </a:p>
        </p:txBody>
      </p:sp>
      <p:sp>
        <p:nvSpPr>
          <p:cNvPr id="218" name="Brødtekst nivå én…"/>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219" name="Brødtekst nivå én…"/>
          <p:cNvSpPr txBox="1">
            <a:spLocks noGrp="1"/>
          </p:cNvSpPr>
          <p:nvPr>
            <p:ph type="body" idx="21" hasCustomPrompt="1"/>
          </p:nvPr>
        </p:nvSpPr>
        <p:spPr>
          <a:xfrm>
            <a:off x="1206500" y="4248503"/>
            <a:ext cx="21971000" cy="8256014"/>
          </a:xfrm>
          <a:prstGeom prst="rect">
            <a:avLst/>
          </a:prstGeom>
        </p:spPr>
        <p:txBody>
          <a:bodyPr numCol="1" spcCol="38100"/>
          <a:lstStyle>
            <a:lvl1pPr defTabSz="2438337"/>
          </a:lstStyle>
          <a:p>
            <a:r>
              <a:t>Punkttegntekst i lysbilde</a:t>
            </a:r>
          </a:p>
        </p:txBody>
      </p:sp>
      <p:sp>
        <p:nvSpPr>
          <p:cNvPr id="220"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3_Tom">
    <p:spTree>
      <p:nvGrpSpPr>
        <p:cNvPr id="1" name=""/>
        <p:cNvGrpSpPr/>
        <p:nvPr/>
      </p:nvGrpSpPr>
      <p:grpSpPr>
        <a:xfrm>
          <a:off x="0" y="0"/>
          <a:ext cx="0" cy="0"/>
          <a:chOff x="0" y="0"/>
          <a:chExt cx="0" cy="0"/>
        </a:xfrm>
      </p:grpSpPr>
      <p:sp>
        <p:nvSpPr>
          <p:cNvPr id="227"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12_Blank">
    <p:spTree>
      <p:nvGrpSpPr>
        <p:cNvPr id="1" name=""/>
        <p:cNvGrpSpPr/>
        <p:nvPr/>
      </p:nvGrpSpPr>
      <p:grpSpPr>
        <a:xfrm>
          <a:off x="0" y="0"/>
          <a:ext cx="0" cy="0"/>
          <a:chOff x="0" y="0"/>
          <a:chExt cx="0" cy="0"/>
        </a:xfrm>
      </p:grpSpPr>
      <p:sp>
        <p:nvSpPr>
          <p:cNvPr id="234"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11_Blank">
    <p:spTree>
      <p:nvGrpSpPr>
        <p:cNvPr id="1" name=""/>
        <p:cNvGrpSpPr/>
        <p:nvPr/>
      </p:nvGrpSpPr>
      <p:grpSpPr>
        <a:xfrm>
          <a:off x="0" y="0"/>
          <a:ext cx="0" cy="0"/>
          <a:chOff x="0" y="0"/>
          <a:chExt cx="0" cy="0"/>
        </a:xfrm>
      </p:grpSpPr>
      <p:sp>
        <p:nvSpPr>
          <p:cNvPr id="241"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10_Blank">
    <p:bg>
      <p:bgPr>
        <a:solidFill>
          <a:srgbClr val="4D4E4C"/>
        </a:solidFill>
        <a:effectLst/>
      </p:bgPr>
    </p:bg>
    <p:spTree>
      <p:nvGrpSpPr>
        <p:cNvPr id="1" name=""/>
        <p:cNvGrpSpPr/>
        <p:nvPr/>
      </p:nvGrpSpPr>
      <p:grpSpPr>
        <a:xfrm>
          <a:off x="0" y="0"/>
          <a:ext cx="0" cy="0"/>
          <a:chOff x="0" y="0"/>
          <a:chExt cx="0" cy="0"/>
        </a:xfrm>
      </p:grpSpPr>
      <p:sp>
        <p:nvSpPr>
          <p:cNvPr id="248"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2_Tom">
    <p:spTree>
      <p:nvGrpSpPr>
        <p:cNvPr id="1" name=""/>
        <p:cNvGrpSpPr/>
        <p:nvPr/>
      </p:nvGrpSpPr>
      <p:grpSpPr>
        <a:xfrm>
          <a:off x="0" y="0"/>
          <a:ext cx="0" cy="0"/>
          <a:chOff x="0" y="0"/>
          <a:chExt cx="0" cy="0"/>
        </a:xfrm>
      </p:grpSpPr>
      <p:sp>
        <p:nvSpPr>
          <p:cNvPr id="255"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9_Blank">
    <p:bg>
      <p:bgPr>
        <a:solidFill>
          <a:srgbClr val="4D4E4C"/>
        </a:solidFill>
        <a:effectLst/>
      </p:bgPr>
    </p:bg>
    <p:spTree>
      <p:nvGrpSpPr>
        <p:cNvPr id="1" name=""/>
        <p:cNvGrpSpPr/>
        <p:nvPr/>
      </p:nvGrpSpPr>
      <p:grpSpPr>
        <a:xfrm>
          <a:off x="0" y="0"/>
          <a:ext cx="0" cy="0"/>
          <a:chOff x="0" y="0"/>
          <a:chExt cx="0" cy="0"/>
        </a:xfrm>
      </p:grpSpPr>
      <p:sp>
        <p:nvSpPr>
          <p:cNvPr id="262"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1_Tom">
    <p:spTree>
      <p:nvGrpSpPr>
        <p:cNvPr id="1" name=""/>
        <p:cNvGrpSpPr/>
        <p:nvPr/>
      </p:nvGrpSpPr>
      <p:grpSpPr>
        <a:xfrm>
          <a:off x="0" y="0"/>
          <a:ext cx="0" cy="0"/>
          <a:chOff x="0" y="0"/>
          <a:chExt cx="0" cy="0"/>
        </a:xfrm>
      </p:grpSpPr>
      <p:sp>
        <p:nvSpPr>
          <p:cNvPr id="26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8_Blank">
    <p:bg>
      <p:bgPr>
        <a:solidFill>
          <a:srgbClr val="4D4E4C"/>
        </a:solidFill>
        <a:effectLst/>
      </p:bgPr>
    </p:bg>
    <p:spTree>
      <p:nvGrpSpPr>
        <p:cNvPr id="1" name=""/>
        <p:cNvGrpSpPr/>
        <p:nvPr/>
      </p:nvGrpSpPr>
      <p:grpSpPr>
        <a:xfrm>
          <a:off x="0" y="0"/>
          <a:ext cx="0" cy="0"/>
          <a:chOff x="0" y="0"/>
          <a:chExt cx="0" cy="0"/>
        </a:xfrm>
      </p:grpSpPr>
      <p:sp>
        <p:nvSpPr>
          <p:cNvPr id="276"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7_Blank">
    <p:spTree>
      <p:nvGrpSpPr>
        <p:cNvPr id="1" name=""/>
        <p:cNvGrpSpPr/>
        <p:nvPr/>
      </p:nvGrpSpPr>
      <p:grpSpPr>
        <a:xfrm>
          <a:off x="0" y="0"/>
          <a:ext cx="0" cy="0"/>
          <a:chOff x="0" y="0"/>
          <a:chExt cx="0" cy="0"/>
        </a:xfrm>
      </p:grpSpPr>
      <p:sp>
        <p:nvSpPr>
          <p:cNvPr id="283"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Kun tittel">
    <p:spTree>
      <p:nvGrpSpPr>
        <p:cNvPr id="1" name=""/>
        <p:cNvGrpSpPr/>
        <p:nvPr/>
      </p:nvGrpSpPr>
      <p:grpSpPr>
        <a:xfrm>
          <a:off x="0" y="0"/>
          <a:ext cx="0" cy="0"/>
          <a:chOff x="0" y="0"/>
          <a:chExt cx="0" cy="0"/>
        </a:xfrm>
      </p:grpSpPr>
      <p:sp>
        <p:nvSpPr>
          <p:cNvPr id="290" name="Lysbilde-…"/>
          <p:cNvSpPr txBox="1">
            <a:spLocks noGrp="1"/>
          </p:cNvSpPr>
          <p:nvPr>
            <p:ph type="title" hasCustomPrompt="1"/>
          </p:nvPr>
        </p:nvSpPr>
        <p:spPr>
          <a:xfrm>
            <a:off x="1206500" y="1079500"/>
            <a:ext cx="21971000" cy="1434950"/>
          </a:xfrm>
          <a:prstGeom prst="rect">
            <a:avLst/>
          </a:prstGeom>
        </p:spPr>
        <p:txBody>
          <a:bodyPr/>
          <a:lstStyle/>
          <a:p>
            <a:r>
              <a:t>Lysbilde-
tittel</a:t>
            </a:r>
          </a:p>
          <a:p>
            <a:endParaRPr/>
          </a:p>
        </p:txBody>
      </p:sp>
      <p:sp>
        <p:nvSpPr>
          <p:cNvPr id="291"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29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29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6_Blank">
    <p:spTree>
      <p:nvGrpSpPr>
        <p:cNvPr id="1" name=""/>
        <p:cNvGrpSpPr/>
        <p:nvPr/>
      </p:nvGrpSpPr>
      <p:grpSpPr>
        <a:xfrm>
          <a:off x="0" y="0"/>
          <a:ext cx="0" cy="0"/>
          <a:chOff x="0" y="0"/>
          <a:chExt cx="0" cy="0"/>
        </a:xfrm>
      </p:grpSpPr>
      <p:sp>
        <p:nvSpPr>
          <p:cNvPr id="306"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5_Blank">
    <p:spTree>
      <p:nvGrpSpPr>
        <p:cNvPr id="1" name=""/>
        <p:cNvGrpSpPr/>
        <p:nvPr/>
      </p:nvGrpSpPr>
      <p:grpSpPr>
        <a:xfrm>
          <a:off x="0" y="0"/>
          <a:ext cx="0" cy="0"/>
          <a:chOff x="0" y="0"/>
          <a:chExt cx="0" cy="0"/>
        </a:xfrm>
      </p:grpSpPr>
      <p:sp>
        <p:nvSpPr>
          <p:cNvPr id="313"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4_Blank">
    <p:spTree>
      <p:nvGrpSpPr>
        <p:cNvPr id="1" name=""/>
        <p:cNvGrpSpPr/>
        <p:nvPr/>
      </p:nvGrpSpPr>
      <p:grpSpPr>
        <a:xfrm>
          <a:off x="0" y="0"/>
          <a:ext cx="0" cy="0"/>
          <a:chOff x="0" y="0"/>
          <a:chExt cx="0" cy="0"/>
        </a:xfrm>
      </p:grpSpPr>
      <p:sp>
        <p:nvSpPr>
          <p:cNvPr id="320"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2_Title &amp; Bullets">
    <p:spTree>
      <p:nvGrpSpPr>
        <p:cNvPr id="1" name=""/>
        <p:cNvGrpSpPr/>
        <p:nvPr/>
      </p:nvGrpSpPr>
      <p:grpSpPr>
        <a:xfrm>
          <a:off x="0" y="0"/>
          <a:ext cx="0" cy="0"/>
          <a:chOff x="0" y="0"/>
          <a:chExt cx="0" cy="0"/>
        </a:xfrm>
      </p:grpSpPr>
      <p:sp>
        <p:nvSpPr>
          <p:cNvPr id="327"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9800" b="0" spc="0">
                <a:solidFill>
                  <a:srgbClr val="FFFFFF"/>
                </a:solidFill>
              </a:defRPr>
            </a:lvl1pPr>
          </a:lstStyle>
          <a:p>
            <a:r>
              <a:t>Titteltekst</a:t>
            </a:r>
          </a:p>
        </p:txBody>
      </p:sp>
      <p:sp>
        <p:nvSpPr>
          <p:cNvPr id="328" name="Brødtekst nivå én…"/>
          <p:cNvSpPr txBox="1">
            <a:spLocks noGrp="1"/>
          </p:cNvSpPr>
          <p:nvPr>
            <p:ph type="body" idx="1"/>
          </p:nvPr>
        </p:nvSpPr>
        <p:spPr>
          <a:xfrm>
            <a:off x="3762375" y="3696889"/>
            <a:ext cx="16859250" cy="8572502"/>
          </a:xfrm>
          <a:prstGeom prst="rect">
            <a:avLst/>
          </a:prstGeom>
        </p:spPr>
        <p:txBody>
          <a:bodyPr lIns="71436" tIns="71436" rIns="71436" bIns="71436" numCol="1" spcCol="38100" anchor="ctr"/>
          <a:lstStyle>
            <a:lvl1pPr marL="652637" indent="-652637" defTabSz="821530">
              <a:lnSpc>
                <a:spcPct val="100000"/>
              </a:lnSpc>
              <a:spcBef>
                <a:spcPts val="3300"/>
              </a:spcBef>
              <a:buSzPct val="75000"/>
              <a:defRPr sz="5000">
                <a:solidFill>
                  <a:srgbClr val="FFFFFF"/>
                </a:solidFill>
              </a:defRPr>
            </a:lvl1pPr>
            <a:lvl2pPr marL="1122537" indent="-652637" defTabSz="821530">
              <a:lnSpc>
                <a:spcPct val="100000"/>
              </a:lnSpc>
              <a:spcBef>
                <a:spcPts val="3300"/>
              </a:spcBef>
              <a:buSzPct val="75000"/>
              <a:defRPr sz="5000">
                <a:solidFill>
                  <a:srgbClr val="FFFFFF"/>
                </a:solidFill>
              </a:defRPr>
            </a:lvl2pPr>
            <a:lvl3pPr marL="1592437" indent="-652637" defTabSz="821530">
              <a:lnSpc>
                <a:spcPct val="100000"/>
              </a:lnSpc>
              <a:spcBef>
                <a:spcPts val="3300"/>
              </a:spcBef>
              <a:buSzPct val="75000"/>
              <a:defRPr sz="5000">
                <a:solidFill>
                  <a:srgbClr val="FFFFFF"/>
                </a:solidFill>
              </a:defRPr>
            </a:lvl3pPr>
            <a:lvl4pPr marL="2062338" indent="-652638" defTabSz="821530">
              <a:lnSpc>
                <a:spcPct val="100000"/>
              </a:lnSpc>
              <a:spcBef>
                <a:spcPts val="3300"/>
              </a:spcBef>
              <a:buSzPct val="75000"/>
              <a:defRPr sz="5000">
                <a:solidFill>
                  <a:srgbClr val="FFFFFF"/>
                </a:solidFill>
              </a:defRPr>
            </a:lvl4pPr>
            <a:lvl5pPr marL="2532238" indent="-652638" defTabSz="821530">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2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3_Blank">
    <p:spTree>
      <p:nvGrpSpPr>
        <p:cNvPr id="1" name=""/>
        <p:cNvGrpSpPr/>
        <p:nvPr/>
      </p:nvGrpSpPr>
      <p:grpSpPr>
        <a:xfrm>
          <a:off x="0" y="0"/>
          <a:ext cx="0" cy="0"/>
          <a:chOff x="0" y="0"/>
          <a:chExt cx="0" cy="0"/>
        </a:xfrm>
      </p:grpSpPr>
      <p:sp>
        <p:nvSpPr>
          <p:cNvPr id="336"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tel">
    <p:spTree>
      <p:nvGrpSpPr>
        <p:cNvPr id="1" name=""/>
        <p:cNvGrpSpPr/>
        <p:nvPr/>
      </p:nvGrpSpPr>
      <p:grpSpPr>
        <a:xfrm>
          <a:off x="0" y="0"/>
          <a:ext cx="0" cy="0"/>
          <a:chOff x="0" y="0"/>
          <a:chExt cx="0" cy="0"/>
        </a:xfrm>
      </p:grpSpPr>
      <p:sp>
        <p:nvSpPr>
          <p:cNvPr id="343" name="Brødtekst nivå én…"/>
          <p:cNvSpPr txBox="1">
            <a:spLocks noGrp="1"/>
          </p:cNvSpPr>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Forfatter og dato</a:t>
            </a:r>
          </a:p>
          <a:p>
            <a:pPr lvl="1"/>
            <a:endParaRPr/>
          </a:p>
          <a:p>
            <a:pPr lvl="2"/>
            <a:endParaRPr/>
          </a:p>
          <a:p>
            <a:pPr lvl="3"/>
            <a:endParaRPr/>
          </a:p>
          <a:p>
            <a:pPr lvl="4"/>
            <a:endParaRPr/>
          </a:p>
        </p:txBody>
      </p:sp>
      <p:sp>
        <p:nvSpPr>
          <p:cNvPr id="344" name="Presentasjonstittel"/>
          <p:cNvSpPr txBox="1">
            <a:spLocks noGrp="1"/>
          </p:cNvSpPr>
          <p:nvPr>
            <p:ph type="title" hasCustomPrompt="1"/>
          </p:nvPr>
        </p:nvSpPr>
        <p:spPr>
          <a:xfrm>
            <a:off x="1206496" y="2574991"/>
            <a:ext cx="21971005" cy="4648202"/>
          </a:xfrm>
          <a:prstGeom prst="rect">
            <a:avLst/>
          </a:prstGeom>
        </p:spPr>
        <p:txBody>
          <a:bodyPr anchor="b"/>
          <a:lstStyle>
            <a:lvl1pPr>
              <a:defRPr sz="11600" spc="-232"/>
            </a:lvl1pPr>
          </a:lstStyle>
          <a:p>
            <a:r>
              <a:t>Presentasjonstittel</a:t>
            </a:r>
          </a:p>
        </p:txBody>
      </p:sp>
      <p:sp>
        <p:nvSpPr>
          <p:cNvPr id="345" name="Brødtekst nivå én…"/>
          <p:cNvSpPr txBox="1">
            <a:spLocks noGrp="1"/>
          </p:cNvSpPr>
          <p:nvPr>
            <p:ph type="body" sz="quarter" idx="21" hasCustomPrompt="1"/>
          </p:nvPr>
        </p:nvSpPr>
        <p:spPr>
          <a:xfrm>
            <a:off x="1201342" y="7223190"/>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Presentasjonsundertittel</a:t>
            </a:r>
          </a:p>
        </p:txBody>
      </p:sp>
      <p:sp>
        <p:nvSpPr>
          <p:cNvPr id="346"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353"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Bullets">
    <p:spTree>
      <p:nvGrpSpPr>
        <p:cNvPr id="1" name=""/>
        <p:cNvGrpSpPr/>
        <p:nvPr/>
      </p:nvGrpSpPr>
      <p:grpSpPr>
        <a:xfrm>
          <a:off x="0" y="0"/>
          <a:ext cx="0" cy="0"/>
          <a:chOff x="0" y="0"/>
          <a:chExt cx="0" cy="0"/>
        </a:xfrm>
      </p:grpSpPr>
      <p:sp>
        <p:nvSpPr>
          <p:cNvPr id="360" name="Brødtekst nivå én…"/>
          <p:cNvSpPr txBox="1">
            <a:spLocks noGrp="1"/>
          </p:cNvSpPr>
          <p:nvPr>
            <p:ph type="body" idx="1"/>
          </p:nvPr>
        </p:nvSpPr>
        <p:spPr>
          <a:xfrm>
            <a:off x="3762375" y="1785934"/>
            <a:ext cx="16859250" cy="10144130"/>
          </a:xfrm>
          <a:prstGeom prst="rect">
            <a:avLst/>
          </a:prstGeom>
        </p:spPr>
        <p:txBody>
          <a:bodyPr lIns="71434" tIns="71434" rIns="71434" bIns="71434"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61"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368" name="Titteltekst"/>
          <p:cNvSpPr txBox="1">
            <a:spLocks noGrp="1"/>
          </p:cNvSpPr>
          <p:nvPr>
            <p:ph type="title"/>
          </p:nvPr>
        </p:nvSpPr>
        <p:spPr>
          <a:xfrm>
            <a:off x="3762375" y="1125140"/>
            <a:ext cx="16859250" cy="1714502"/>
          </a:xfrm>
          <a:prstGeom prst="rect">
            <a:avLst/>
          </a:prstGeom>
        </p:spPr>
        <p:txBody>
          <a:bodyPr lIns="71434" tIns="71434" rIns="71434" bIns="71434" anchor="ctr"/>
          <a:lstStyle>
            <a:lvl1pPr algn="ctr" defTabSz="821529">
              <a:lnSpc>
                <a:spcPct val="90000"/>
              </a:lnSpc>
              <a:spcBef>
                <a:spcPts val="2200"/>
              </a:spcBef>
              <a:defRPr sz="9800" b="0" spc="0">
                <a:solidFill>
                  <a:srgbClr val="FFFFFF"/>
                </a:solidFill>
              </a:defRPr>
            </a:lvl1pPr>
          </a:lstStyle>
          <a:p>
            <a:r>
              <a:t>Titteltekst</a:t>
            </a:r>
          </a:p>
        </p:txBody>
      </p:sp>
      <p:sp>
        <p:nvSpPr>
          <p:cNvPr id="369" name="Brødtekst nivå én…"/>
          <p:cNvSpPr txBox="1">
            <a:spLocks noGrp="1"/>
          </p:cNvSpPr>
          <p:nvPr>
            <p:ph type="body" idx="1"/>
          </p:nvPr>
        </p:nvSpPr>
        <p:spPr>
          <a:xfrm>
            <a:off x="3762375" y="3696889"/>
            <a:ext cx="16859250" cy="8572504"/>
          </a:xfrm>
          <a:prstGeom prst="rect">
            <a:avLst/>
          </a:prstGeom>
        </p:spPr>
        <p:txBody>
          <a:bodyPr lIns="71434" tIns="71434" rIns="71434" bIns="71434"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70"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377"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tel og punkttegn">
    <p:spTree>
      <p:nvGrpSpPr>
        <p:cNvPr id="1" name=""/>
        <p:cNvGrpSpPr/>
        <p:nvPr/>
      </p:nvGrpSpPr>
      <p:grpSpPr>
        <a:xfrm>
          <a:off x="0" y="0"/>
          <a:ext cx="0" cy="0"/>
          <a:chOff x="0" y="0"/>
          <a:chExt cx="0" cy="0"/>
        </a:xfrm>
      </p:grpSpPr>
      <p:sp>
        <p:nvSpPr>
          <p:cNvPr id="384" name="Titteltekst"/>
          <p:cNvSpPr txBox="1">
            <a:spLocks noGrp="1"/>
          </p:cNvSpPr>
          <p:nvPr>
            <p:ph type="title"/>
          </p:nvPr>
        </p:nvSpPr>
        <p:spPr>
          <a:xfrm>
            <a:off x="3762375" y="1125140"/>
            <a:ext cx="16859250" cy="1714502"/>
          </a:xfrm>
          <a:prstGeom prst="rect">
            <a:avLst/>
          </a:prstGeom>
        </p:spPr>
        <p:txBody>
          <a:bodyPr lIns="71433" tIns="71433" rIns="71433" bIns="71433" anchor="ctr"/>
          <a:lstStyle>
            <a:lvl1pPr algn="ctr" defTabSz="821529">
              <a:lnSpc>
                <a:spcPct val="90000"/>
              </a:lnSpc>
              <a:spcBef>
                <a:spcPts val="2200"/>
              </a:spcBef>
              <a:defRPr sz="9800" b="0" spc="0">
                <a:solidFill>
                  <a:srgbClr val="FFFFFF"/>
                </a:solidFill>
              </a:defRPr>
            </a:lvl1pPr>
          </a:lstStyle>
          <a:p>
            <a:r>
              <a:t>Titteltekst</a:t>
            </a:r>
          </a:p>
        </p:txBody>
      </p:sp>
      <p:sp>
        <p:nvSpPr>
          <p:cNvPr id="385" name="Brødtekst nivå én…"/>
          <p:cNvSpPr txBox="1">
            <a:spLocks noGrp="1"/>
          </p:cNvSpPr>
          <p:nvPr>
            <p:ph type="body" idx="1"/>
          </p:nvPr>
        </p:nvSpPr>
        <p:spPr>
          <a:xfrm>
            <a:off x="3762375" y="3696889"/>
            <a:ext cx="16859250" cy="8572504"/>
          </a:xfrm>
          <a:prstGeom prst="rect">
            <a:avLst/>
          </a:prstGeom>
        </p:spPr>
        <p:txBody>
          <a:bodyPr lIns="71433" tIns="71433" rIns="71433" bIns="71433"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86" name="Lysbildenummer"/>
          <p:cNvSpPr txBox="1">
            <a:spLocks noGrp="1"/>
          </p:cNvSpPr>
          <p:nvPr>
            <p:ph type="sldNum" sz="quarter" idx="2"/>
          </p:nvPr>
        </p:nvSpPr>
        <p:spPr>
          <a:xfrm>
            <a:off x="12029087" y="13019484"/>
            <a:ext cx="307969" cy="549269"/>
          </a:xfrm>
          <a:prstGeom prst="rect">
            <a:avLst/>
          </a:prstGeom>
        </p:spPr>
        <p:txBody>
          <a:bodyPr lIns="71433" tIns="71433" rIns="71433" bIns="71433"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4C4D4C"/>
        </a:solidFill>
        <a:effectLst/>
      </p:bgPr>
    </p:bg>
    <p:spTree>
      <p:nvGrpSpPr>
        <p:cNvPr id="1" name=""/>
        <p:cNvGrpSpPr/>
        <p:nvPr/>
      </p:nvGrpSpPr>
      <p:grpSpPr>
        <a:xfrm>
          <a:off x="0" y="0"/>
          <a:ext cx="0" cy="0"/>
          <a:chOff x="0" y="0"/>
          <a:chExt cx="0" cy="0"/>
        </a:xfrm>
      </p:grpSpPr>
      <p:sp>
        <p:nvSpPr>
          <p:cNvPr id="393"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9800" b="0" spc="0">
                <a:solidFill>
                  <a:srgbClr val="FFFFFF"/>
                </a:solidFill>
              </a:defRPr>
            </a:lvl1pPr>
          </a:lstStyle>
          <a:p>
            <a:r>
              <a:t>Titteltekst</a:t>
            </a:r>
          </a:p>
        </p:txBody>
      </p:sp>
      <p:sp>
        <p:nvSpPr>
          <p:cNvPr id="394" name="Brødtekst nivå én…"/>
          <p:cNvSpPr txBox="1">
            <a:spLocks noGrp="1"/>
          </p:cNvSpPr>
          <p:nvPr>
            <p:ph type="body" idx="1"/>
          </p:nvPr>
        </p:nvSpPr>
        <p:spPr>
          <a:xfrm>
            <a:off x="3762375" y="3696889"/>
            <a:ext cx="16859250" cy="8572502"/>
          </a:xfrm>
          <a:prstGeom prst="rect">
            <a:avLst/>
          </a:prstGeom>
        </p:spPr>
        <p:txBody>
          <a:bodyPr lIns="71436" tIns="71436" rIns="71436" bIns="71436" numCol="1" spcCol="38100" anchor="ctr"/>
          <a:lstStyle>
            <a:lvl1pPr marL="652637" indent="-652637" defTabSz="821530">
              <a:lnSpc>
                <a:spcPct val="100000"/>
              </a:lnSpc>
              <a:spcBef>
                <a:spcPts val="3300"/>
              </a:spcBef>
              <a:buSzPct val="75000"/>
              <a:defRPr sz="5000">
                <a:solidFill>
                  <a:srgbClr val="FFFFFF"/>
                </a:solidFill>
              </a:defRPr>
            </a:lvl1pPr>
            <a:lvl2pPr marL="1122537" indent="-652637" defTabSz="821530">
              <a:lnSpc>
                <a:spcPct val="100000"/>
              </a:lnSpc>
              <a:spcBef>
                <a:spcPts val="3300"/>
              </a:spcBef>
              <a:buSzPct val="75000"/>
              <a:defRPr sz="5000">
                <a:solidFill>
                  <a:srgbClr val="FFFFFF"/>
                </a:solidFill>
              </a:defRPr>
            </a:lvl2pPr>
            <a:lvl3pPr marL="1592437" indent="-652637" defTabSz="821530">
              <a:lnSpc>
                <a:spcPct val="100000"/>
              </a:lnSpc>
              <a:spcBef>
                <a:spcPts val="3300"/>
              </a:spcBef>
              <a:buSzPct val="75000"/>
              <a:defRPr sz="5000">
                <a:solidFill>
                  <a:srgbClr val="FFFFFF"/>
                </a:solidFill>
              </a:defRPr>
            </a:lvl3pPr>
            <a:lvl4pPr marL="2062338" indent="-652638" defTabSz="821530">
              <a:lnSpc>
                <a:spcPct val="100000"/>
              </a:lnSpc>
              <a:spcBef>
                <a:spcPts val="3300"/>
              </a:spcBef>
              <a:buSzPct val="75000"/>
              <a:defRPr sz="5000">
                <a:solidFill>
                  <a:srgbClr val="FFFFFF"/>
                </a:solidFill>
              </a:defRPr>
            </a:lvl4pPr>
            <a:lvl5pPr marL="2532238" indent="-652638" defTabSz="821530">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95"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402" name="Brødtekst nivå én…"/>
          <p:cNvSpPr txBox="1">
            <a:spLocks noGrp="1"/>
          </p:cNvSpPr>
          <p:nvPr>
            <p:ph type="body" idx="1"/>
          </p:nvPr>
        </p:nvSpPr>
        <p:spPr>
          <a:xfrm>
            <a:off x="3762375" y="1785934"/>
            <a:ext cx="16859250" cy="10144130"/>
          </a:xfrm>
          <a:prstGeom prst="rect">
            <a:avLst/>
          </a:prstGeom>
        </p:spPr>
        <p:txBody>
          <a:bodyPr lIns="71434" tIns="71434" rIns="71434" bIns="71434"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403"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Blank">
    <p:bg>
      <p:bgPr>
        <a:solidFill>
          <a:srgbClr val="4D4E4C"/>
        </a:solidFill>
        <a:effectLst/>
      </p:bgPr>
    </p:bg>
    <p:spTree>
      <p:nvGrpSpPr>
        <p:cNvPr id="1" name=""/>
        <p:cNvGrpSpPr/>
        <p:nvPr/>
      </p:nvGrpSpPr>
      <p:grpSpPr>
        <a:xfrm>
          <a:off x="0" y="0"/>
          <a:ext cx="0" cy="0"/>
          <a:chOff x="0" y="0"/>
          <a:chExt cx="0" cy="0"/>
        </a:xfrm>
      </p:grpSpPr>
      <p:sp>
        <p:nvSpPr>
          <p:cNvPr id="410" name="Lysbildenummer"/>
          <p:cNvSpPr txBox="1">
            <a:spLocks noGrp="1"/>
          </p:cNvSpPr>
          <p:nvPr>
            <p:ph type="sldNum" sz="quarter" idx="2"/>
          </p:nvPr>
        </p:nvSpPr>
        <p:spPr>
          <a:xfrm>
            <a:off x="12029082" y="13019484"/>
            <a:ext cx="307976" cy="549276"/>
          </a:xfrm>
          <a:prstGeom prst="rect">
            <a:avLst/>
          </a:prstGeom>
        </p:spPr>
        <p:txBody>
          <a:bodyPr lIns="71437" tIns="71437" rIns="71437" bIns="71437" anchor="t"/>
          <a:lstStyle>
            <a:lvl1pPr defTabSz="821531">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 Center 0">
    <p:spTree>
      <p:nvGrpSpPr>
        <p:cNvPr id="1" name=""/>
        <p:cNvGrpSpPr/>
        <p:nvPr/>
      </p:nvGrpSpPr>
      <p:grpSpPr>
        <a:xfrm>
          <a:off x="0" y="0"/>
          <a:ext cx="0" cy="0"/>
          <a:chOff x="0" y="0"/>
          <a:chExt cx="0" cy="0"/>
        </a:xfrm>
      </p:grpSpPr>
      <p:sp>
        <p:nvSpPr>
          <p:cNvPr id="417" name="Titteltekst"/>
          <p:cNvSpPr txBox="1">
            <a:spLocks noGrp="1"/>
          </p:cNvSpPr>
          <p:nvPr>
            <p:ph type="title"/>
          </p:nvPr>
        </p:nvSpPr>
        <p:spPr>
          <a:xfrm>
            <a:off x="3762375" y="5161357"/>
            <a:ext cx="16859250" cy="3393286"/>
          </a:xfrm>
          <a:prstGeom prst="rect">
            <a:avLst/>
          </a:prstGeom>
        </p:spPr>
        <p:txBody>
          <a:bodyPr lIns="71433" tIns="71433" rIns="71433" bIns="71433" anchor="ctr"/>
          <a:lstStyle>
            <a:lvl1pPr algn="ctr" defTabSz="821529">
              <a:lnSpc>
                <a:spcPct val="90000"/>
              </a:lnSpc>
              <a:spcBef>
                <a:spcPts val="2200"/>
              </a:spcBef>
              <a:defRPr sz="9800" b="0" spc="0">
                <a:solidFill>
                  <a:srgbClr val="FFFFFF"/>
                </a:solidFill>
              </a:defRPr>
            </a:lvl1pPr>
          </a:lstStyle>
          <a:p>
            <a:r>
              <a:t>Titteltekst</a:t>
            </a:r>
          </a:p>
        </p:txBody>
      </p:sp>
      <p:sp>
        <p:nvSpPr>
          <p:cNvPr id="418" name="Lysbildenummer"/>
          <p:cNvSpPr txBox="1">
            <a:spLocks noGrp="1"/>
          </p:cNvSpPr>
          <p:nvPr>
            <p:ph type="sldNum" sz="quarter" idx="2"/>
          </p:nvPr>
        </p:nvSpPr>
        <p:spPr>
          <a:xfrm>
            <a:off x="12029087" y="13019484"/>
            <a:ext cx="307969" cy="549269"/>
          </a:xfrm>
          <a:prstGeom prst="rect">
            <a:avLst/>
          </a:prstGeom>
        </p:spPr>
        <p:txBody>
          <a:bodyPr lIns="71433" tIns="71433" rIns="71433" bIns="71433"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rødtekst nivå én…"/>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numCol="2" spcCol="1098550">
            <a:normAutofit/>
          </a:bodyPr>
          <a:lstStyle/>
          <a:p>
            <a:r>
              <a:t>Punkttegntekst i lysbilde</a:t>
            </a:r>
          </a:p>
          <a:p>
            <a:pPr lvl="1"/>
            <a:endParaRPr/>
          </a:p>
          <a:p>
            <a:pPr lvl="2"/>
            <a:endParaRPr/>
          </a:p>
          <a:p>
            <a:pPr lvl="3"/>
            <a:endParaRPr/>
          </a:p>
          <a:p>
            <a:pPr lvl="4"/>
            <a:endParaRPr/>
          </a:p>
        </p:txBody>
      </p:sp>
      <p:sp>
        <p:nvSpPr>
          <p:cNvPr id="3" name="Tittelteks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Titteltekst</a:t>
            </a:r>
          </a:p>
        </p:txBody>
      </p:sp>
      <p:sp>
        <p:nvSpPr>
          <p:cNvPr id="4" name="Lysbildenummer"/>
          <p:cNvSpPr txBox="1">
            <a:spLocks noGrp="1"/>
          </p:cNvSpPr>
          <p:nvPr>
            <p:ph type="sldNum" sz="quarter" idx="2"/>
          </p:nvPr>
        </p:nvSpPr>
        <p:spPr>
          <a:xfrm>
            <a:off x="12065050" y="13080999"/>
            <a:ext cx="241403"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Lst>
  <p:transition spd="med"/>
  <p:txStyles>
    <p:titleStyle>
      <a:lvl1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9.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6" Type="http://schemas.openxmlformats.org/officeDocument/2006/relationships/image" Target="../media/image4.jpe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ti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2.tif"/><Relationship Id="rId2" Type="http://schemas.openxmlformats.org/officeDocument/2006/relationships/notesSlide" Target="../notesSlides/notesSlide1.xml"/><Relationship Id="rId1" Type="http://schemas.openxmlformats.org/officeDocument/2006/relationships/slideLayout" Target="../slideLayouts/slideLayout39.xml"/><Relationship Id="rId5" Type="http://schemas.openxmlformats.org/officeDocument/2006/relationships/image" Target="../media/image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 Id="rId5" Type="http://schemas.openxmlformats.org/officeDocument/2006/relationships/image" Target="../media/image4.jpe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4.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hart" Target="../charts/chart1.xml"/><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16.xml"/><Relationship Id="rId5" Type="http://schemas.openxmlformats.org/officeDocument/2006/relationships/image" Target="../media/image4.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9.png"/><Relationship Id="rId1" Type="http://schemas.openxmlformats.org/officeDocument/2006/relationships/slideLayout" Target="../slideLayouts/slideLayout16.xml"/><Relationship Id="rId5" Type="http://schemas.openxmlformats.org/officeDocument/2006/relationships/image" Target="../media/image27.jp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6.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Bilde 1" descr="Bilde 1"/>
          <p:cNvPicPr>
            <a:picLocks noChangeAspect="1"/>
          </p:cNvPicPr>
          <p:nvPr/>
        </p:nvPicPr>
        <p:blipFill>
          <a:blip r:embed="rId2"/>
          <a:stretch>
            <a:fillRect/>
          </a:stretch>
        </p:blipFill>
        <p:spPr>
          <a:xfrm>
            <a:off x="0" y="-22302"/>
            <a:ext cx="10255850" cy="13767487"/>
          </a:xfrm>
          <a:prstGeom prst="rect">
            <a:avLst/>
          </a:prstGeom>
          <a:ln w="12700">
            <a:miter lim="400000"/>
          </a:ln>
        </p:spPr>
      </p:pic>
      <p:pic>
        <p:nvPicPr>
          <p:cNvPr id="428" name="Bilde 4" descr="Bilde 4"/>
          <p:cNvPicPr>
            <a:picLocks noChangeAspect="1"/>
          </p:cNvPicPr>
          <p:nvPr/>
        </p:nvPicPr>
        <p:blipFill>
          <a:blip r:embed="rId3"/>
          <a:stretch>
            <a:fillRect/>
          </a:stretch>
        </p:blipFill>
        <p:spPr>
          <a:xfrm>
            <a:off x="22010755" y="13018039"/>
            <a:ext cx="1425717" cy="697965"/>
          </a:xfrm>
          <a:prstGeom prst="rect">
            <a:avLst/>
          </a:prstGeom>
          <a:ln w="12700">
            <a:miter lim="400000"/>
          </a:ln>
        </p:spPr>
      </p:pic>
      <p:sp>
        <p:nvSpPr>
          <p:cNvPr id="429" name="Straight Connector 42"/>
          <p:cNvSpPr/>
          <p:nvPr/>
        </p:nvSpPr>
        <p:spPr>
          <a:xfrm>
            <a:off x="11903240" y="9783258"/>
            <a:ext cx="11091780" cy="1"/>
          </a:xfrm>
          <a:prstGeom prst="line">
            <a:avLst/>
          </a:prstGeom>
          <a:ln w="19050">
            <a:solidFill>
              <a:srgbClr val="C00000"/>
            </a:solidFill>
          </a:ln>
        </p:spPr>
        <p:txBody>
          <a:bodyPr lIns="45718" tIns="45718" rIns="45718" bIns="45718"/>
          <a:lstStyle/>
          <a:p>
            <a:pPr defTabSz="821529">
              <a:defRPr sz="3200">
                <a:solidFill>
                  <a:srgbClr val="414141"/>
                </a:solidFill>
                <a:latin typeface="+mj-lt"/>
                <a:ea typeface="+mj-ea"/>
                <a:cs typeface="+mj-cs"/>
                <a:sym typeface="Helvetica"/>
              </a:defRPr>
            </a:pPr>
            <a:endParaRPr/>
          </a:p>
        </p:txBody>
      </p:sp>
      <p:sp>
        <p:nvSpPr>
          <p:cNvPr id="430" name="TekstSylinder 2"/>
          <p:cNvSpPr/>
          <p:nvPr/>
        </p:nvSpPr>
        <p:spPr>
          <a:xfrm>
            <a:off x="0" y="12542474"/>
            <a:ext cx="10255850" cy="614093"/>
          </a:xfrm>
          <a:prstGeom prst="rect">
            <a:avLst/>
          </a:prstGeom>
          <a:solidFill>
            <a:srgbClr val="C00000"/>
          </a:solidFill>
          <a:ln w="12700">
            <a:miter lim="400000"/>
          </a:ln>
        </p:spPr>
        <p:txBody>
          <a:bodyPr lIns="71433" tIns="71433" rIns="71433" bIns="71433" anchor="ctr"/>
          <a:lstStyle/>
          <a:p>
            <a:pPr defTabSz="821529">
              <a:defRPr sz="3200">
                <a:solidFill>
                  <a:srgbClr val="FFFFFF"/>
                </a:solidFill>
              </a:defRPr>
            </a:pPr>
            <a:endParaRPr/>
          </a:p>
        </p:txBody>
      </p:sp>
      <p:pic>
        <p:nvPicPr>
          <p:cNvPr id="431" name="ECG 247 - Logo - Modified_with TM_rgb.jpg" descr="ECG 247 - Logo - Modified_with TM_rgb.jpg"/>
          <p:cNvPicPr>
            <a:picLocks noChangeAspect="1"/>
          </p:cNvPicPr>
          <p:nvPr/>
        </p:nvPicPr>
        <p:blipFill>
          <a:blip r:embed="rId4"/>
          <a:stretch>
            <a:fillRect/>
          </a:stretch>
        </p:blipFill>
        <p:spPr>
          <a:xfrm>
            <a:off x="14503338" y="2975702"/>
            <a:ext cx="5017362" cy="2249722"/>
          </a:xfrm>
          <a:prstGeom prst="rect">
            <a:avLst/>
          </a:prstGeom>
          <a:ln w="12700">
            <a:miter lim="400000"/>
          </a:ln>
        </p:spPr>
      </p:pic>
      <p:sp>
        <p:nvSpPr>
          <p:cNvPr id="432" name="Research and clinical trials"/>
          <p:cNvSpPr txBox="1"/>
          <p:nvPr/>
        </p:nvSpPr>
        <p:spPr>
          <a:xfrm>
            <a:off x="15577201" y="11113052"/>
            <a:ext cx="3743859" cy="461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Research and clinical trials</a:t>
            </a:r>
          </a:p>
        </p:txBody>
      </p:sp>
      <p:sp>
        <p:nvSpPr>
          <p:cNvPr id="2" name="Research and clinical trials">
            <a:extLst>
              <a:ext uri="{FF2B5EF4-FFF2-40B4-BE49-F238E27FC236}">
                <a16:creationId xmlns:a16="http://schemas.microsoft.com/office/drawing/2014/main" id="{E7A0BF60-A906-9B19-C7F7-08F586369F55}"/>
              </a:ext>
            </a:extLst>
          </p:cNvPr>
          <p:cNvSpPr txBox="1"/>
          <p:nvPr/>
        </p:nvSpPr>
        <p:spPr>
          <a:xfrm>
            <a:off x="12439056" y="6840409"/>
            <a:ext cx="8846973" cy="182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lang="nb-NO" sz="7200"/>
              <a:t>&gt;60,000 </a:t>
            </a:r>
            <a:r>
              <a:rPr lang="nb-NO" sz="7200" err="1"/>
              <a:t>participants</a:t>
            </a:r>
            <a:r>
              <a:rPr lang="nb-NO" sz="7200"/>
              <a:t> </a:t>
            </a:r>
          </a:p>
          <a:p>
            <a:r>
              <a:rPr lang="nb-NO" sz="4000"/>
              <a:t>in </a:t>
            </a:r>
            <a:r>
              <a:rPr lang="nb-NO" sz="4000" err="1"/>
              <a:t>clinical</a:t>
            </a:r>
            <a:r>
              <a:rPr lang="nb-NO" sz="4000"/>
              <a:t> trials </a:t>
            </a:r>
            <a:r>
              <a:rPr lang="nb-NO" sz="4000" err="1"/>
              <a:t>with</a:t>
            </a:r>
            <a:r>
              <a:rPr lang="nb-NO" sz="4000"/>
              <a:t> ECG247</a:t>
            </a:r>
            <a:endParaRPr sz="400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7" name="Sandberg EL, Grenne BL, Berge T, Grimsmo J, Atar D, Halvorsen S, et al. Diagnostic Accuracy and Usability of the ECG247 Smart Heart Sensor Compared to Conventional Holter Technology. Journal of Healthcare Engineering. 2021;2021:5230947."/>
          <p:cNvSpPr txBox="1"/>
          <p:nvPr/>
        </p:nvSpPr>
        <p:spPr>
          <a:xfrm>
            <a:off x="1662524" y="13059169"/>
            <a:ext cx="17708371" cy="452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6" tIns="71436" rIns="71436" bIns="71436" anchor="ctr">
            <a:spAutoFit/>
          </a:bodyPr>
          <a:lstStyle>
            <a:lvl1pPr marL="457200" indent="-457200" algn="l" defTabSz="457200">
              <a:defRPr sz="1500">
                <a:solidFill>
                  <a:srgbClr val="66635F"/>
                </a:solidFill>
                <a:latin typeface="+mj-lt"/>
                <a:ea typeface="+mj-ea"/>
                <a:cs typeface="+mj-cs"/>
                <a:sym typeface="Helvetica"/>
              </a:defRPr>
            </a:lvl1pPr>
          </a:lstStyle>
          <a:p>
            <a:r>
              <a:rPr sz="2000">
                <a:solidFill>
                  <a:schemeClr val="tx1">
                    <a:lumMod val="50000"/>
                  </a:schemeClr>
                </a:solidFill>
              </a:rPr>
              <a:t>Jortveit J, </a:t>
            </a:r>
            <a:r>
              <a:rPr sz="2000" err="1">
                <a:solidFill>
                  <a:schemeClr val="tx1">
                    <a:lumMod val="50000"/>
                  </a:schemeClr>
                </a:solidFill>
              </a:rPr>
              <a:t>Fensli</a:t>
            </a:r>
            <a:r>
              <a:rPr sz="2000">
                <a:solidFill>
                  <a:schemeClr val="tx1">
                    <a:lumMod val="50000"/>
                  </a:schemeClr>
                </a:solidFill>
              </a:rPr>
              <a:t> R. Remote ECG Monitoring by ECG247 Smart Heart Sensor. International Journal of Telemedicine and Applications. 2022;2022:6812889.</a:t>
            </a:r>
          </a:p>
        </p:txBody>
      </p:sp>
      <p:sp>
        <p:nvSpPr>
          <p:cNvPr id="478"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479" name="Text Placeholder 1"/>
          <p:cNvSpPr txBox="1"/>
          <p:nvPr/>
        </p:nvSpPr>
        <p:spPr>
          <a:xfrm>
            <a:off x="903091" y="1209494"/>
            <a:ext cx="2232501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ECG quality</a:t>
            </a:r>
          </a:p>
        </p:txBody>
      </p:sp>
      <p:pic>
        <p:nvPicPr>
          <p:cNvPr id="481" name="innlimt film.png" descr="innlimt film.png"/>
          <p:cNvPicPr>
            <a:picLocks noChangeAspect="1"/>
          </p:cNvPicPr>
          <p:nvPr/>
        </p:nvPicPr>
        <p:blipFill>
          <a:blip r:embed="rId2"/>
          <a:stretch>
            <a:fillRect/>
          </a:stretch>
        </p:blipFill>
        <p:spPr>
          <a:xfrm>
            <a:off x="4389532" y="5706425"/>
            <a:ext cx="10439401" cy="6502401"/>
          </a:xfrm>
          <a:prstGeom prst="rect">
            <a:avLst/>
          </a:prstGeom>
          <a:ln w="12700">
            <a:miter lim="400000"/>
          </a:ln>
          <a:effectLst>
            <a:outerShdw blurRad="292100" dist="139700" dir="2700000" rotWithShape="0">
              <a:srgbClr val="333333">
                <a:alpha val="64999"/>
              </a:srgbClr>
            </a:outerShdw>
          </a:effectLst>
        </p:spPr>
      </p:pic>
      <p:sp>
        <p:nvSpPr>
          <p:cNvPr id="2" name="TekstSylinder 1">
            <a:extLst>
              <a:ext uri="{FF2B5EF4-FFF2-40B4-BE49-F238E27FC236}">
                <a16:creationId xmlns:a16="http://schemas.microsoft.com/office/drawing/2014/main" id="{35F0D858-A9E7-2CCE-F9E8-4A25D9769667}"/>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nb-NO" sz="4800" b="0" i="0" u="none" strike="noStrike" cap="none" spc="0" normalizeH="0" baseline="0" dirty="0">
                <a:ln>
                  <a:noFill/>
                </a:ln>
                <a:solidFill>
                  <a:srgbClr val="5E5E5E"/>
                </a:solidFill>
                <a:effectLst/>
                <a:uFillTx/>
                <a:latin typeface="+mn-lt"/>
                <a:ea typeface="+mn-ea"/>
                <a:cs typeface="+mn-cs"/>
                <a:sym typeface="Helvetica Neue"/>
              </a:rPr>
              <a:t>High ECG </a:t>
            </a:r>
            <a:r>
              <a:rPr kumimoji="0" lang="nb-NO" sz="4800" b="0" i="0" u="none" strike="noStrike" cap="none" spc="0" normalizeH="0" baseline="0" dirty="0" err="1">
                <a:ln>
                  <a:noFill/>
                </a:ln>
                <a:solidFill>
                  <a:srgbClr val="5E5E5E"/>
                </a:solidFill>
                <a:effectLst/>
                <a:uFillTx/>
                <a:latin typeface="+mn-lt"/>
                <a:ea typeface="+mn-ea"/>
                <a:cs typeface="+mn-cs"/>
                <a:sym typeface="Helvetica Neue"/>
              </a:rPr>
              <a:t>quality</a:t>
            </a:r>
            <a:endParaRPr kumimoji="0" lang="nb-NO" sz="4800" b="0" i="0" u="none" strike="noStrike" cap="none" spc="0" normalizeH="0" baseline="0" dirty="0">
              <a:ln>
                <a:noFill/>
              </a:ln>
              <a:solidFill>
                <a:srgbClr val="5E5E5E"/>
              </a:solidFill>
              <a:effectLst/>
              <a:uFillTx/>
              <a:latin typeface="+mn-lt"/>
              <a:ea typeface="+mn-ea"/>
              <a:cs typeface="+mn-cs"/>
              <a:sym typeface="Helvetica Neue"/>
            </a:endParaRPr>
          </a:p>
        </p:txBody>
      </p:sp>
      <p:pic>
        <p:nvPicPr>
          <p:cNvPr id="480" name="innlimt film.png" descr="innlimt film.png"/>
          <p:cNvPicPr>
            <a:picLocks noChangeAspect="1"/>
          </p:cNvPicPr>
          <p:nvPr/>
        </p:nvPicPr>
        <p:blipFill>
          <a:blip r:embed="rId3"/>
          <a:stretch>
            <a:fillRect/>
          </a:stretch>
        </p:blipFill>
        <p:spPr>
          <a:xfrm>
            <a:off x="815959" y="4206874"/>
            <a:ext cx="7147146" cy="3091700"/>
          </a:xfrm>
          <a:prstGeom prst="rect">
            <a:avLst/>
          </a:prstGeom>
          <a:ln w="12700">
            <a:miter lim="400000"/>
          </a:ln>
          <a:effectLst>
            <a:outerShdw blurRad="292100" dist="139700" dir="2700000" rotWithShape="0">
              <a:srgbClr val="333333">
                <a:alpha val="64999"/>
              </a:srgbClr>
            </a:outerShdw>
          </a:effectLst>
        </p:spPr>
      </p:pic>
      <p:pic>
        <p:nvPicPr>
          <p:cNvPr id="3" name="ECG 247 - Logo - Modified_with TM_rgb.jpg" descr="ECG 247 - Logo - Modified_with TM_rgb.jpg">
            <a:extLst>
              <a:ext uri="{FF2B5EF4-FFF2-40B4-BE49-F238E27FC236}">
                <a16:creationId xmlns:a16="http://schemas.microsoft.com/office/drawing/2014/main" id="{3B5FE306-B7BB-69AE-26BB-99A37A4B4B18}"/>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85" name="Diagnostic Accuracy and Usability of the ECG247 Smart Heart Sensor Compared to Conventional Holter Technology.png"/>
          <p:cNvGrpSpPr/>
          <p:nvPr/>
        </p:nvGrpSpPr>
        <p:grpSpPr>
          <a:xfrm>
            <a:off x="903091" y="3827267"/>
            <a:ext cx="9580611" cy="5848357"/>
            <a:chOff x="0" y="0"/>
            <a:chExt cx="9760858" cy="5801574"/>
          </a:xfrm>
        </p:grpSpPr>
        <p:pic>
          <p:nvPicPr>
            <p:cNvPr id="483" name="Diagnostic Accuracy and Usability of the ECG247 Smart Heart Sensor Compared to Conventional Holter Technology.png" descr="Diagnostic Accuracy and Usability of the ECG247 Smart Heart Sensor Compared to Conventional Holter Technology.png"/>
            <p:cNvPicPr>
              <a:picLocks noChangeAspect="1"/>
            </p:cNvPicPr>
            <p:nvPr/>
          </p:nvPicPr>
          <p:blipFill>
            <a:blip r:embed="rId2"/>
            <a:stretch>
              <a:fillRect/>
            </a:stretch>
          </p:blipFill>
          <p:spPr>
            <a:xfrm>
              <a:off x="257376" y="165455"/>
              <a:ext cx="9246107" cy="5139751"/>
            </a:xfrm>
            <a:prstGeom prst="rect">
              <a:avLst/>
            </a:prstGeom>
            <a:ln w="12700" cap="flat">
              <a:noFill/>
              <a:miter lim="400000"/>
            </a:ln>
            <a:effectLst/>
          </p:spPr>
        </p:pic>
        <p:pic>
          <p:nvPicPr>
            <p:cNvPr id="484" name="Diagnostic Accuracy and Usability of the ECG247 Smart Heart Sensor Compared to Conventional Holter Technology.png" descr="Diagnostic Accuracy and Usability of the ECG247 Smart Heart Sensor Compared to Conventional Holter Technology.png"/>
            <p:cNvPicPr>
              <a:picLocks noChangeAspect="1"/>
            </p:cNvPicPr>
            <p:nvPr/>
          </p:nvPicPr>
          <p:blipFill>
            <a:blip r:embed="rId3"/>
            <a:stretch>
              <a:fillRect/>
            </a:stretch>
          </p:blipFill>
          <p:spPr>
            <a:xfrm>
              <a:off x="0" y="-1"/>
              <a:ext cx="9760859" cy="5801576"/>
            </a:xfrm>
            <a:prstGeom prst="rect">
              <a:avLst/>
            </a:prstGeom>
            <a:ln w="12700" cap="flat">
              <a:noFill/>
              <a:miter lim="400000"/>
            </a:ln>
            <a:effectLst/>
          </p:spPr>
        </p:pic>
      </p:grpSp>
      <p:grpSp>
        <p:nvGrpSpPr>
          <p:cNvPr id="488" name="Fig 3.jpeg"/>
          <p:cNvGrpSpPr/>
          <p:nvPr/>
        </p:nvGrpSpPr>
        <p:grpSpPr>
          <a:xfrm>
            <a:off x="10040784" y="5170096"/>
            <a:ext cx="5434013" cy="7228416"/>
            <a:chOff x="0" y="0"/>
            <a:chExt cx="5434012" cy="7228414"/>
          </a:xfrm>
        </p:grpSpPr>
        <p:pic>
          <p:nvPicPr>
            <p:cNvPr id="486" name="Fig 3.jpeg" descr="Fig 3.jpeg"/>
            <p:cNvPicPr>
              <a:picLocks noChangeAspect="1"/>
            </p:cNvPicPr>
            <p:nvPr/>
          </p:nvPicPr>
          <p:blipFill>
            <a:blip r:embed="rId4"/>
            <a:stretch>
              <a:fillRect/>
            </a:stretch>
          </p:blipFill>
          <p:spPr>
            <a:xfrm>
              <a:off x="177799" y="114300"/>
              <a:ext cx="5078414" cy="6771215"/>
            </a:xfrm>
            <a:prstGeom prst="rect">
              <a:avLst/>
            </a:prstGeom>
            <a:ln w="12700" cap="flat">
              <a:noFill/>
              <a:miter lim="400000"/>
            </a:ln>
            <a:effectLst/>
          </p:spPr>
        </p:pic>
        <p:pic>
          <p:nvPicPr>
            <p:cNvPr id="487" name="Fig 3.jpeg" descr="Fig 3.jpeg"/>
            <p:cNvPicPr>
              <a:picLocks noChangeAspect="1"/>
            </p:cNvPicPr>
            <p:nvPr/>
          </p:nvPicPr>
          <p:blipFill>
            <a:blip r:embed="rId5"/>
            <a:stretch>
              <a:fillRect/>
            </a:stretch>
          </p:blipFill>
          <p:spPr>
            <a:xfrm>
              <a:off x="-1" y="0"/>
              <a:ext cx="5434014" cy="7228415"/>
            </a:xfrm>
            <a:prstGeom prst="rect">
              <a:avLst/>
            </a:prstGeom>
            <a:ln w="12700" cap="flat">
              <a:noFill/>
              <a:miter lim="400000"/>
            </a:ln>
            <a:effectLst/>
          </p:spPr>
        </p:pic>
      </p:grpSp>
      <p:sp>
        <p:nvSpPr>
          <p:cNvPr id="489" name="Sandberg EL, Grenne BL, Berge T, Grimsmo J, Atar D, Halvorsen S, et al. Diagnostic Accuracy and Usability of the ECG247 Smart Heart Sensor Compared to Conventional Holter Technology. Journal of Healthcare Engineering. 2021;2021:5230947."/>
          <p:cNvSpPr txBox="1"/>
          <p:nvPr/>
        </p:nvSpPr>
        <p:spPr>
          <a:xfrm>
            <a:off x="1662524" y="12712089"/>
            <a:ext cx="21818385" cy="759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anchor="ctr">
            <a:spAutoFit/>
          </a:bodyPr>
          <a:lstStyle>
            <a:lvl1pPr marL="457200" indent="-457200" algn="l" defTabSz="457200">
              <a:defRPr sz="1500">
                <a:solidFill>
                  <a:srgbClr val="66635F"/>
                </a:solidFill>
                <a:latin typeface="+mj-lt"/>
                <a:ea typeface="+mj-ea"/>
                <a:cs typeface="+mj-cs"/>
                <a:sym typeface="Helvetica"/>
              </a:defRPr>
            </a:lvl1pPr>
          </a:lstStyle>
          <a:p>
            <a:r>
              <a:rPr sz="2000">
                <a:solidFill>
                  <a:schemeClr val="tx1">
                    <a:lumMod val="50000"/>
                  </a:schemeClr>
                </a:solidFill>
              </a:rPr>
              <a:t>Sandberg EL, Grenne BL, Berge T, Grimsmo J, Atar D, Halvorsen S, et al. Diagnostic Accuracy and Usability of the ECG247 Smart Heart Sensor Compared to Conventional Holter Technology. Journal of Healthcare Engineering. 2021;2021:5230947.</a:t>
            </a:r>
          </a:p>
        </p:txBody>
      </p:sp>
      <p:sp>
        <p:nvSpPr>
          <p:cNvPr id="490"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491" name="Text Placeholder 1"/>
          <p:cNvSpPr txBox="1"/>
          <p:nvPr/>
        </p:nvSpPr>
        <p:spPr>
          <a:xfrm>
            <a:off x="903091" y="1209494"/>
            <a:ext cx="2232501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Diagnostic accuracy</a:t>
            </a:r>
          </a:p>
        </p:txBody>
      </p:sp>
      <p:sp>
        <p:nvSpPr>
          <p:cNvPr id="2" name="TekstSylinder 1">
            <a:extLst>
              <a:ext uri="{FF2B5EF4-FFF2-40B4-BE49-F238E27FC236}">
                <a16:creationId xmlns:a16="http://schemas.microsoft.com/office/drawing/2014/main" id="{5627AEB2-D7ED-1AD5-CF2F-48E6EA068FA9}"/>
              </a:ext>
            </a:extLst>
          </p:cNvPr>
          <p:cNvSpPr txBox="1"/>
          <p:nvPr/>
        </p:nvSpPr>
        <p:spPr>
          <a:xfrm>
            <a:off x="16395405" y="6889557"/>
            <a:ext cx="6832700"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Comparable to traditional </a:t>
            </a:r>
            <a:r>
              <a:rPr lang="en-GB" sz="4800" dirty="0"/>
              <a:t>H</a:t>
            </a:r>
            <a:r>
              <a:rPr kumimoji="0" lang="en-GB" sz="4800" b="0" i="0" u="none" strike="noStrike" cap="none" spc="0" normalizeH="0" baseline="0" noProof="0" dirty="0" err="1">
                <a:ln>
                  <a:noFill/>
                </a:ln>
                <a:solidFill>
                  <a:srgbClr val="5E5E5E"/>
                </a:solidFill>
                <a:effectLst/>
                <a:uFillTx/>
                <a:latin typeface="+mn-lt"/>
                <a:ea typeface="+mn-ea"/>
                <a:cs typeface="+mn-cs"/>
                <a:sym typeface="Helvetica Neue"/>
              </a:rPr>
              <a:t>olter</a:t>
            </a: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 technology</a:t>
            </a:r>
          </a:p>
        </p:txBody>
      </p:sp>
      <p:pic>
        <p:nvPicPr>
          <p:cNvPr id="3" name="ECG 247 - Logo - Modified_with TM_rgb.jpg" descr="ECG 247 - Logo - Modified_with TM_rgb.jpg">
            <a:extLst>
              <a:ext uri="{FF2B5EF4-FFF2-40B4-BE49-F238E27FC236}">
                <a16:creationId xmlns:a16="http://schemas.microsoft.com/office/drawing/2014/main" id="{BF0D1531-5A4A-46CA-33FD-32085A4BE998}"/>
              </a:ext>
            </a:extLst>
          </p:cNvPr>
          <p:cNvPicPr>
            <a:picLocks noChangeAspect="1"/>
          </p:cNvPicPr>
          <p:nvPr/>
        </p:nvPicPr>
        <p:blipFill>
          <a:blip r:embed="rId6"/>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93" name="Bilde" descr="Bilde"/>
          <p:cNvPicPr>
            <a:picLocks noChangeAspect="1"/>
          </p:cNvPicPr>
          <p:nvPr/>
        </p:nvPicPr>
        <p:blipFill>
          <a:blip r:embed="rId2"/>
          <a:stretch>
            <a:fillRect/>
          </a:stretch>
        </p:blipFill>
        <p:spPr>
          <a:xfrm>
            <a:off x="752554" y="4205857"/>
            <a:ext cx="14287785" cy="7944012"/>
          </a:xfrm>
          <a:prstGeom prst="rect">
            <a:avLst/>
          </a:prstGeom>
          <a:ln w="12700" cap="flat">
            <a:noFill/>
            <a:miter lim="400000"/>
          </a:ln>
          <a:effectLst/>
        </p:spPr>
      </p:pic>
      <p:sp>
        <p:nvSpPr>
          <p:cNvPr id="494" name="Rektangel"/>
          <p:cNvSpPr/>
          <p:nvPr/>
        </p:nvSpPr>
        <p:spPr>
          <a:xfrm>
            <a:off x="11890132" y="6864769"/>
            <a:ext cx="968922" cy="620890"/>
          </a:xfrm>
          <a:prstGeom prst="rect">
            <a:avLst/>
          </a:prstGeom>
          <a:solidFill>
            <a:srgbClr val="62BDBB"/>
          </a:solidFill>
          <a:ln w="12700" cap="flat">
            <a:noFill/>
            <a:miter lim="400000"/>
          </a:ln>
          <a:effectLst/>
        </p:spPr>
        <p:txBody>
          <a:bodyPr wrap="square" lIns="50800" tIns="50800" rIns="50800" bIns="50800" numCol="1" anchor="ctr">
            <a:noAutofit/>
          </a:bodyPr>
          <a:lstStyle/>
          <a:p>
            <a:pPr defTabSz="821530">
              <a:defRPr sz="4400">
                <a:solidFill>
                  <a:srgbClr val="FFFFFF"/>
                </a:solidFill>
                <a:effectLst>
                  <a:outerShdw blurRad="25400" dist="33948" dir="2700000" rotWithShape="0">
                    <a:srgbClr val="3B3936"/>
                  </a:outerShdw>
                </a:effectLst>
                <a:latin typeface="Palatino"/>
                <a:ea typeface="Palatino"/>
                <a:cs typeface="Palatino"/>
                <a:sym typeface="Palatino"/>
              </a:defRPr>
            </a:pPr>
            <a:endParaRPr/>
          </a:p>
        </p:txBody>
      </p:sp>
      <p:sp>
        <p:nvSpPr>
          <p:cNvPr id="495" name="87.4"/>
          <p:cNvSpPr txBox="1"/>
          <p:nvPr/>
        </p:nvSpPr>
        <p:spPr>
          <a:xfrm>
            <a:off x="11941203" y="6837075"/>
            <a:ext cx="866775" cy="6762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6" tIns="71436" rIns="71436" bIns="71436" numCol="1" anchor="ctr">
            <a:spAutoFit/>
          </a:bodyPr>
          <a:lstStyle>
            <a:lvl1pPr defTabSz="821530">
              <a:defRPr sz="3200">
                <a:solidFill>
                  <a:srgbClr val="FFFFFF"/>
                </a:solidFill>
                <a:latin typeface="Palatino"/>
                <a:ea typeface="Palatino"/>
                <a:cs typeface="Palatino"/>
                <a:sym typeface="Palatino"/>
              </a:defRPr>
            </a:lvl1pPr>
          </a:lstStyle>
          <a:p>
            <a:r>
              <a:t>87.4</a:t>
            </a:r>
          </a:p>
        </p:txBody>
      </p:sp>
      <p:sp>
        <p:nvSpPr>
          <p:cNvPr id="496" name="Snakkeboble"/>
          <p:cNvSpPr/>
          <p:nvPr/>
        </p:nvSpPr>
        <p:spPr>
          <a:xfrm>
            <a:off x="9341070" y="6585547"/>
            <a:ext cx="1135774" cy="1209797"/>
          </a:xfrm>
          <a:prstGeom prst="wedgeEllipseCallout">
            <a:avLst>
              <a:gd name="adj1" fmla="val -38729"/>
              <a:gd name="adj2" fmla="val 87360"/>
            </a:avLst>
          </a:prstGeom>
          <a:solidFill>
            <a:srgbClr val="F1D968"/>
          </a:solidFill>
          <a:ln w="12700" cap="flat">
            <a:noFill/>
            <a:miter lim="400000"/>
          </a:ln>
          <a:effectLst/>
        </p:spPr>
        <p:txBody>
          <a:bodyPr wrap="square" lIns="50800" tIns="50800" rIns="50800" bIns="50800" numCol="1" anchor="ctr">
            <a:noAutofit/>
          </a:bodyPr>
          <a:lstStyle/>
          <a:p>
            <a:pPr defTabSz="821530">
              <a:defRPr sz="4400">
                <a:solidFill>
                  <a:srgbClr val="FFFFFF"/>
                </a:solidFill>
                <a:effectLst>
                  <a:outerShdw blurRad="25400" dist="33948" dir="2700000" rotWithShape="0">
                    <a:srgbClr val="3B3936"/>
                  </a:outerShdw>
                </a:effectLst>
                <a:latin typeface="Palatino"/>
                <a:ea typeface="Palatino"/>
                <a:cs typeface="Palatino"/>
                <a:sym typeface="Palatino"/>
              </a:defRPr>
            </a:pPr>
            <a:endParaRPr/>
          </a:p>
        </p:txBody>
      </p:sp>
      <p:sp>
        <p:nvSpPr>
          <p:cNvPr id="497" name="67.5"/>
          <p:cNvSpPr txBox="1"/>
          <p:nvPr/>
        </p:nvSpPr>
        <p:spPr>
          <a:xfrm>
            <a:off x="9475610" y="6837075"/>
            <a:ext cx="866775" cy="6762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6" tIns="71436" rIns="71436" bIns="71436" numCol="1" anchor="ctr">
            <a:spAutoFit/>
          </a:bodyPr>
          <a:lstStyle>
            <a:lvl1pPr defTabSz="821530">
              <a:defRPr sz="3200">
                <a:solidFill>
                  <a:srgbClr val="FFFFFF"/>
                </a:solidFill>
                <a:latin typeface="Palatino"/>
                <a:ea typeface="Palatino"/>
                <a:cs typeface="Palatino"/>
                <a:sym typeface="Palatino"/>
              </a:defRPr>
            </a:lvl1pPr>
          </a:lstStyle>
          <a:p>
            <a:r>
              <a:t>67.5</a:t>
            </a:r>
          </a:p>
        </p:txBody>
      </p:sp>
      <p:sp>
        <p:nvSpPr>
          <p:cNvPr id="498" name="Holter"/>
          <p:cNvSpPr txBox="1"/>
          <p:nvPr/>
        </p:nvSpPr>
        <p:spPr>
          <a:xfrm>
            <a:off x="9438482" y="5986066"/>
            <a:ext cx="941032" cy="4984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6" tIns="71436" rIns="71436" bIns="71436" numCol="1" anchor="ctr">
            <a:spAutoFit/>
          </a:bodyPr>
          <a:lstStyle>
            <a:lvl1pPr defTabSz="821530">
              <a:defRPr sz="2300">
                <a:solidFill>
                  <a:srgbClr val="414141"/>
                </a:solidFill>
                <a:latin typeface="Proxima Nova A Light"/>
                <a:ea typeface="Proxima Nova A Light"/>
                <a:cs typeface="Proxima Nova A Light"/>
                <a:sym typeface="Proxima Nova A Light"/>
              </a:defRPr>
            </a:lvl1pPr>
          </a:lstStyle>
          <a:p>
            <a:r>
              <a:t>Holter</a:t>
            </a:r>
          </a:p>
        </p:txBody>
      </p:sp>
      <p:sp>
        <p:nvSpPr>
          <p:cNvPr id="499" name="ECG247"/>
          <p:cNvSpPr txBox="1"/>
          <p:nvPr/>
        </p:nvSpPr>
        <p:spPr>
          <a:xfrm>
            <a:off x="11240131" y="5986066"/>
            <a:ext cx="2268919" cy="498475"/>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6" tIns="71436" rIns="71436" bIns="71436" numCol="1" anchor="ctr">
            <a:spAutoFit/>
          </a:bodyPr>
          <a:lstStyle>
            <a:lvl1pPr algn="l" defTabSz="821530">
              <a:defRPr sz="2300">
                <a:solidFill>
                  <a:srgbClr val="414141"/>
                </a:solidFill>
                <a:latin typeface="Proxima Nova A Light"/>
                <a:ea typeface="Proxima Nova A Light"/>
                <a:cs typeface="Proxima Nova A Light"/>
                <a:sym typeface="Proxima Nova A Light"/>
              </a:defRPr>
            </a:lvl1pPr>
          </a:lstStyle>
          <a:p>
            <a:r>
              <a:t>         ECG247     </a:t>
            </a:r>
          </a:p>
        </p:txBody>
      </p:sp>
      <p:sp>
        <p:nvSpPr>
          <p:cNvPr id="502" name="Sandberg EL, Grenne BL, Berge T, Grimsmo J, Atar D, Halvorsen S, et al. Diagnostic Accuracy and Usability of the ECG247 Smart Heart Sensor Compared to Conventional Holter Technology. Journal of Healthcare Engineering. 2021;2021:5230947."/>
          <p:cNvSpPr txBox="1"/>
          <p:nvPr/>
        </p:nvSpPr>
        <p:spPr>
          <a:xfrm>
            <a:off x="1662524" y="12598585"/>
            <a:ext cx="22144533" cy="759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anchor="ctr">
            <a:spAutoFit/>
          </a:bodyPr>
          <a:lstStyle>
            <a:lvl1pPr marL="457200" indent="-457200" algn="l" defTabSz="457200">
              <a:defRPr sz="1500">
                <a:solidFill>
                  <a:srgbClr val="66635F"/>
                </a:solidFill>
                <a:latin typeface="+mj-lt"/>
                <a:ea typeface="+mj-ea"/>
                <a:cs typeface="+mj-cs"/>
                <a:sym typeface="Helvetica"/>
              </a:defRPr>
            </a:lvl1pPr>
          </a:lstStyle>
          <a:p>
            <a:r>
              <a:rPr sz="2000">
                <a:solidFill>
                  <a:schemeClr val="tx1">
                    <a:lumMod val="50000"/>
                  </a:schemeClr>
                </a:solidFill>
              </a:rPr>
              <a:t>Sandberg EL, Grenne BL, Berge T, Grimsmo J, Atar D, Halvorsen S, et al. Diagnostic Accuracy and Usability of the ECG247 Smart Heart Sensor Compared to Conventional Holter Technology. Journal of Healthcare Engineering. 2021;2021:5230947.</a:t>
            </a:r>
          </a:p>
        </p:txBody>
      </p:sp>
      <p:sp>
        <p:nvSpPr>
          <p:cNvPr id="503"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04" name="Text Placeholder 1"/>
          <p:cNvSpPr txBox="1"/>
          <p:nvPr/>
        </p:nvSpPr>
        <p:spPr>
          <a:xfrm>
            <a:off x="903091" y="1209494"/>
            <a:ext cx="2232501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Usability</a:t>
            </a:r>
          </a:p>
        </p:txBody>
      </p:sp>
      <p:sp>
        <p:nvSpPr>
          <p:cNvPr id="2" name="TekstSylinder 1">
            <a:extLst>
              <a:ext uri="{FF2B5EF4-FFF2-40B4-BE49-F238E27FC236}">
                <a16:creationId xmlns:a16="http://schemas.microsoft.com/office/drawing/2014/main" id="{AB5047AA-1179-E8B3-39CB-CC0D65078826}"/>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High usability score</a:t>
            </a:r>
          </a:p>
        </p:txBody>
      </p:sp>
      <p:pic>
        <p:nvPicPr>
          <p:cNvPr id="3" name="ECG 247 - Logo - Modified_with TM_rgb.jpg" descr="ECG 247 - Logo - Modified_with TM_rgb.jpg">
            <a:extLst>
              <a:ext uri="{FF2B5EF4-FFF2-40B4-BE49-F238E27FC236}">
                <a16:creationId xmlns:a16="http://schemas.microsoft.com/office/drawing/2014/main" id="{36A95FC1-0161-2C7B-F87C-B13140C75347}"/>
              </a:ext>
            </a:extLst>
          </p:cNvPr>
          <p:cNvPicPr>
            <a:picLocks noChangeAspect="1"/>
          </p:cNvPicPr>
          <p:nvPr/>
        </p:nvPicPr>
        <p:blipFill>
          <a:blip r:embed="rId3"/>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 name="Bilde" descr="Bilde"/>
          <p:cNvPicPr>
            <a:picLocks noChangeAspect="1"/>
          </p:cNvPicPr>
          <p:nvPr/>
        </p:nvPicPr>
        <p:blipFill>
          <a:blip r:embed="rId3"/>
          <a:srcRect l="6637" t="1834" r="45998" b="53700"/>
          <a:stretch>
            <a:fillRect/>
          </a:stretch>
        </p:blipFill>
        <p:spPr>
          <a:xfrm>
            <a:off x="2686051" y="4342494"/>
            <a:ext cx="4873755" cy="6032913"/>
          </a:xfrm>
          <a:prstGeom prst="rect">
            <a:avLst/>
          </a:prstGeom>
          <a:ln w="12700">
            <a:miter lim="400000"/>
          </a:ln>
        </p:spPr>
      </p:pic>
      <p:sp>
        <p:nvSpPr>
          <p:cNvPr id="507" name="Ausland Å, Sandberg EL, Jortveit J, Seiler S. Heart rhythm assessment in elite endurance athletes: A better method? Frontiers in Sports and Active Living. 2022;4."/>
          <p:cNvSpPr txBox="1"/>
          <p:nvPr/>
        </p:nvSpPr>
        <p:spPr>
          <a:xfrm>
            <a:off x="1722665" y="11502303"/>
            <a:ext cx="21758244" cy="16831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anchor="ctr">
            <a:spAutoFit/>
          </a:bodyPr>
          <a:lstStyle>
            <a:lvl1pPr marL="457200" indent="-457200" algn="l" defTabSz="457200">
              <a:defRPr sz="1200">
                <a:solidFill>
                  <a:srgbClr val="000000"/>
                </a:solidFill>
                <a:latin typeface="+mj-lt"/>
                <a:ea typeface="+mj-ea"/>
                <a:cs typeface="+mj-cs"/>
                <a:sym typeface="Helvetica"/>
              </a:defRPr>
            </a:lvl1pPr>
          </a:lstStyle>
          <a:p>
            <a:pPr>
              <a:buFont typeface="Wingdings" pitchFamily="2" charset="2"/>
              <a:buChar char="ü"/>
            </a:pPr>
            <a:r>
              <a:rPr sz="2000"/>
              <a:t>Ausland </a:t>
            </a:r>
            <a:r>
              <a:rPr sz="2000" err="1"/>
              <a:t>Å</a:t>
            </a:r>
            <a:r>
              <a:rPr sz="2000"/>
              <a:t>, Sandberg EL, Jortveit J, Seiler S. Heart rhythm assessment in elite endurance athletes: A better method? Frontiers in Sports and Active Living. 2022;4</a:t>
            </a:r>
            <a:endParaRPr lang="nb-NO" sz="2000"/>
          </a:p>
          <a:p>
            <a:pPr>
              <a:buFont typeface="Wingdings" pitchFamily="2" charset="2"/>
              <a:buChar char="ü"/>
            </a:pPr>
            <a:r>
              <a:rPr lang="nb-NO" sz="2000"/>
              <a:t>Hans Halvor Bjørnstad, Tor Halvor Bjørnstad-</a:t>
            </a:r>
            <a:r>
              <a:rPr lang="nb-NO" sz="2000" err="1"/>
              <a:t>Tuveng</a:t>
            </a:r>
            <a:r>
              <a:rPr lang="nb-NO" sz="2000"/>
              <a:t>, Edvard Liljedahl Sandberg, Nina </a:t>
            </a:r>
            <a:r>
              <a:rPr lang="nb-NO" sz="2000" err="1"/>
              <a:t>Hjertvikrem</a:t>
            </a:r>
            <a:r>
              <a:rPr lang="nb-NO" sz="2000"/>
              <a:t>, </a:t>
            </a:r>
            <a:r>
              <a:rPr lang="nb-NO" sz="2000" err="1"/>
              <a:t>Jian</a:t>
            </a:r>
            <a:r>
              <a:rPr lang="nb-NO" sz="2000"/>
              <a:t> Chen; Atrial </a:t>
            </a:r>
            <a:r>
              <a:rPr lang="nb-NO" sz="2000" err="1"/>
              <a:t>Fibrillation</a:t>
            </a:r>
            <a:r>
              <a:rPr lang="nb-NO" sz="2000"/>
              <a:t> in 63-Year-Old Former Elite </a:t>
            </a:r>
            <a:r>
              <a:rPr lang="nb-NO" sz="2000" err="1"/>
              <a:t>Endurance</a:t>
            </a:r>
            <a:r>
              <a:rPr lang="nb-NO" sz="2000"/>
              <a:t> </a:t>
            </a:r>
            <a:r>
              <a:rPr lang="nb-NO" sz="2000" err="1"/>
              <a:t>Athletes</a:t>
            </a:r>
            <a:r>
              <a:rPr lang="nb-NO" sz="2000"/>
              <a:t>: A 38-Year Follow-Up </a:t>
            </a:r>
            <a:r>
              <a:rPr lang="nb-NO" sz="2000" err="1"/>
              <a:t>Study</a:t>
            </a:r>
            <a:r>
              <a:rPr lang="nb-NO" sz="2000"/>
              <a:t>. Biomed Hub 1 January 2025; 10 (1): 191–196</a:t>
            </a:r>
          </a:p>
          <a:p>
            <a:pPr>
              <a:buFont typeface="Wingdings" pitchFamily="2" charset="2"/>
              <a:buChar char="ü"/>
            </a:pPr>
            <a:r>
              <a:rPr lang="nb-NO" sz="2000" err="1"/>
              <a:t>Apelland</a:t>
            </a:r>
            <a:r>
              <a:rPr lang="nb-NO" sz="2000"/>
              <a:t> T, Sellevold AB, Letnes JM, et al Cardiac </a:t>
            </a:r>
            <a:r>
              <a:rPr lang="nb-NO" sz="2000" err="1"/>
              <a:t>arrhythmia</a:t>
            </a:r>
            <a:r>
              <a:rPr lang="nb-NO" sz="2000"/>
              <a:t> </a:t>
            </a:r>
            <a:r>
              <a:rPr lang="nb-NO" sz="2000" err="1"/>
              <a:t>assessment</a:t>
            </a:r>
            <a:r>
              <a:rPr lang="nb-NO" sz="2000"/>
              <a:t> </a:t>
            </a:r>
            <a:r>
              <a:rPr lang="nb-NO" sz="2000" err="1"/>
              <a:t>with</a:t>
            </a:r>
            <a:r>
              <a:rPr lang="nb-NO" sz="2000"/>
              <a:t> </a:t>
            </a:r>
            <a:r>
              <a:rPr lang="nb-NO" sz="2000" err="1"/>
              <a:t>patch</a:t>
            </a:r>
            <a:r>
              <a:rPr lang="nb-NO" sz="2000"/>
              <a:t> </a:t>
            </a:r>
            <a:r>
              <a:rPr lang="nb-NO" sz="2000" err="1"/>
              <a:t>electrocardiogram</a:t>
            </a:r>
            <a:r>
              <a:rPr lang="nb-NO" sz="2000"/>
              <a:t> versus </a:t>
            </a:r>
            <a:r>
              <a:rPr lang="nb-NO" sz="2000" err="1"/>
              <a:t>insertable</a:t>
            </a:r>
            <a:r>
              <a:rPr lang="nb-NO" sz="2000"/>
              <a:t> </a:t>
            </a:r>
            <a:r>
              <a:rPr lang="nb-NO" sz="2000" err="1"/>
              <a:t>cardiac</a:t>
            </a:r>
            <a:r>
              <a:rPr lang="nb-NO" sz="2000"/>
              <a:t> monitor: a </a:t>
            </a:r>
            <a:r>
              <a:rPr lang="nb-NO" sz="2000" err="1"/>
              <a:t>cohort</a:t>
            </a:r>
            <a:r>
              <a:rPr lang="nb-NO" sz="2000"/>
              <a:t> </a:t>
            </a:r>
            <a:r>
              <a:rPr lang="nb-NO" sz="2000" err="1"/>
              <a:t>study</a:t>
            </a:r>
            <a:r>
              <a:rPr lang="nb-NO" sz="2000"/>
              <a:t> in </a:t>
            </a:r>
            <a:r>
              <a:rPr lang="nb-NO" sz="2000" err="1"/>
              <a:t>endurance</a:t>
            </a:r>
            <a:r>
              <a:rPr lang="nb-NO" sz="2000"/>
              <a:t> </a:t>
            </a:r>
            <a:r>
              <a:rPr lang="nb-NO" sz="2000" err="1"/>
              <a:t>athletes</a:t>
            </a:r>
            <a:r>
              <a:rPr lang="nb-NO" sz="2000"/>
              <a:t> </a:t>
            </a:r>
            <a:r>
              <a:rPr lang="nb-NO" sz="2000" err="1"/>
              <a:t>with</a:t>
            </a:r>
            <a:r>
              <a:rPr lang="nb-NO" sz="2000"/>
              <a:t> atrial </a:t>
            </a:r>
            <a:r>
              <a:rPr lang="nb-NO" sz="2000" err="1"/>
              <a:t>fibrillation</a:t>
            </a:r>
            <a:r>
              <a:rPr lang="nb-NO" sz="2000"/>
              <a:t> BMJ Open 2025;15:e093250. doi: 10.1136/bmjopen-2024-093250</a:t>
            </a:r>
          </a:p>
        </p:txBody>
      </p:sp>
      <p:pic>
        <p:nvPicPr>
          <p:cNvPr id="508" name="Bilde" descr="Bilde"/>
          <p:cNvPicPr>
            <a:picLocks noChangeAspect="1"/>
          </p:cNvPicPr>
          <p:nvPr/>
        </p:nvPicPr>
        <p:blipFill>
          <a:blip r:embed="rId4"/>
          <a:stretch>
            <a:fillRect/>
          </a:stretch>
        </p:blipFill>
        <p:spPr>
          <a:xfrm>
            <a:off x="7849259" y="4101895"/>
            <a:ext cx="5651916" cy="6844780"/>
          </a:xfrm>
          <a:prstGeom prst="rect">
            <a:avLst/>
          </a:prstGeom>
          <a:ln w="12700">
            <a:miter lim="400000"/>
          </a:ln>
        </p:spPr>
      </p:pic>
      <p:sp>
        <p:nvSpPr>
          <p:cNvPr id="509"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10" name="Text Placeholder 1"/>
          <p:cNvSpPr txBox="1"/>
          <p:nvPr/>
        </p:nvSpPr>
        <p:spPr>
          <a:xfrm>
            <a:off x="903091" y="1209494"/>
            <a:ext cx="2232501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Exercise</a:t>
            </a:r>
          </a:p>
        </p:txBody>
      </p:sp>
      <p:sp>
        <p:nvSpPr>
          <p:cNvPr id="2" name="TekstSylinder 1">
            <a:extLst>
              <a:ext uri="{FF2B5EF4-FFF2-40B4-BE49-F238E27FC236}">
                <a16:creationId xmlns:a16="http://schemas.microsoft.com/office/drawing/2014/main" id="{FEAEB17D-ABC1-FDA3-03C9-505BE2257CF3}"/>
              </a:ext>
            </a:extLst>
          </p:cNvPr>
          <p:cNvSpPr txBox="1"/>
          <p:nvPr/>
        </p:nvSpPr>
        <p:spPr>
          <a:xfrm>
            <a:off x="16395405" y="6889557"/>
            <a:ext cx="6832700"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Robust signal quality during physical activity</a:t>
            </a:r>
          </a:p>
        </p:txBody>
      </p:sp>
      <p:pic>
        <p:nvPicPr>
          <p:cNvPr id="3" name="ECG 247 - Logo - Modified_with TM_rgb.jpg" descr="ECG 247 - Logo - Modified_with TM_rgb.jpg">
            <a:extLst>
              <a:ext uri="{FF2B5EF4-FFF2-40B4-BE49-F238E27FC236}">
                <a16:creationId xmlns:a16="http://schemas.microsoft.com/office/drawing/2014/main" id="{8FA63EFA-8E1D-59FC-9E4D-862917BE755D}"/>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13" name="Text Placeholder 1"/>
          <p:cNvSpPr txBox="1"/>
          <p:nvPr/>
        </p:nvSpPr>
        <p:spPr>
          <a:xfrm>
            <a:off x="903091" y="1209494"/>
            <a:ext cx="2232501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Interpretation by GPs</a:t>
            </a:r>
          </a:p>
        </p:txBody>
      </p:sp>
      <p:pic>
        <p:nvPicPr>
          <p:cNvPr id="514" name="Bilde" descr="Bilde"/>
          <p:cNvPicPr>
            <a:picLocks noChangeAspect="1"/>
          </p:cNvPicPr>
          <p:nvPr/>
        </p:nvPicPr>
        <p:blipFill>
          <a:blip r:embed="rId2"/>
          <a:stretch>
            <a:fillRect/>
          </a:stretch>
        </p:blipFill>
        <p:spPr>
          <a:xfrm>
            <a:off x="1617188" y="3797776"/>
            <a:ext cx="8150228" cy="5410364"/>
          </a:xfrm>
          <a:prstGeom prst="rect">
            <a:avLst/>
          </a:prstGeom>
          <a:ln w="12700">
            <a:miter lim="400000"/>
          </a:ln>
        </p:spPr>
      </p:pic>
      <p:pic>
        <p:nvPicPr>
          <p:cNvPr id="516" name="Bilde" descr="Bilde"/>
          <p:cNvPicPr>
            <a:picLocks noChangeAspect="1"/>
          </p:cNvPicPr>
          <p:nvPr/>
        </p:nvPicPr>
        <p:blipFill>
          <a:blip r:embed="rId3"/>
          <a:stretch>
            <a:fillRect/>
          </a:stretch>
        </p:blipFill>
        <p:spPr>
          <a:xfrm>
            <a:off x="5154360" y="9139601"/>
            <a:ext cx="9226111" cy="2924828"/>
          </a:xfrm>
          <a:prstGeom prst="rect">
            <a:avLst/>
          </a:prstGeom>
          <a:ln w="12700">
            <a:miter lim="400000"/>
          </a:ln>
        </p:spPr>
      </p:pic>
      <p:sp>
        <p:nvSpPr>
          <p:cNvPr id="517" name="Jortveit J, Boskovic M, Sandberg EL, Vegsundvåg J, Halvorsen S. High Diagnostic Accuracy of Long-Term Electrocardiogram Interpretation by General Practitioners. International Journal of Telemedicine and Applications. 2024;2024:6624344."/>
          <p:cNvSpPr txBox="1"/>
          <p:nvPr/>
        </p:nvSpPr>
        <p:spPr>
          <a:xfrm>
            <a:off x="619202" y="12746852"/>
            <a:ext cx="22861707"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solidFill>
                  <a:schemeClr val="tx1">
                    <a:lumMod val="50000"/>
                  </a:schemeClr>
                </a:solidFill>
              </a:rPr>
              <a:t>Jortveit J, Boskovic M, Sandberg EL, </a:t>
            </a:r>
            <a:r>
              <a:rPr sz="2000" err="1">
                <a:solidFill>
                  <a:schemeClr val="tx1">
                    <a:lumMod val="50000"/>
                  </a:schemeClr>
                </a:solidFill>
              </a:rPr>
              <a:t>Vegsundvåg</a:t>
            </a:r>
            <a:r>
              <a:rPr sz="2000">
                <a:solidFill>
                  <a:schemeClr val="tx1">
                    <a:lumMod val="50000"/>
                  </a:schemeClr>
                </a:solidFill>
              </a:rPr>
              <a:t> J, Halvorsen S. High Diagnostic Accuracy of Long-Term Electrocardiogram Interpretation by General Practitioners. International Journal of Telemedicine and Applications. 2024;2024:6624344.</a:t>
            </a:r>
          </a:p>
        </p:txBody>
      </p:sp>
      <p:pic>
        <p:nvPicPr>
          <p:cNvPr id="2" name="ECG 247 - Logo - Modified_with TM_rgb.jpg" descr="ECG 247 - Logo - Modified_with TM_rgb.jpg">
            <a:extLst>
              <a:ext uri="{FF2B5EF4-FFF2-40B4-BE49-F238E27FC236}">
                <a16:creationId xmlns:a16="http://schemas.microsoft.com/office/drawing/2014/main" id="{C3E58EED-7CA7-1A77-175A-A5AE1FF4CF47}"/>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96EA6E68-D1F4-D4A4-5EEF-D54001ED0B7B}"/>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Easy to interpretate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20" name="Text Placeholder 1"/>
          <p:cNvSpPr txBox="1"/>
          <p:nvPr/>
        </p:nvSpPr>
        <p:spPr>
          <a:xfrm>
            <a:off x="903091" y="1209494"/>
            <a:ext cx="2232501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Children</a:t>
            </a:r>
          </a:p>
        </p:txBody>
      </p:sp>
      <p:sp>
        <p:nvSpPr>
          <p:cNvPr id="521" name="Jortveit J, Früh A, Odland HH. Paroxysmal Tachycardia Diagnosed by ECG247 Smart Heart Sensor in a Previously Healthy Child. Case Rep Pediatr. 2022;2022:9027255."/>
          <p:cNvSpPr txBox="1"/>
          <p:nvPr/>
        </p:nvSpPr>
        <p:spPr>
          <a:xfrm>
            <a:off x="985163" y="13091285"/>
            <a:ext cx="19421983"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t>Jortveit J, </a:t>
            </a:r>
            <a:r>
              <a:rPr sz="2000" err="1"/>
              <a:t>Früh</a:t>
            </a:r>
            <a:r>
              <a:rPr sz="2000"/>
              <a:t> A, Odland HH. Paroxysmal Tachycardia Diagnosed by ECG247 Smart Heart Sensor in a Previously Healthy Child. Case Rep </a:t>
            </a:r>
            <a:r>
              <a:rPr sz="2000" err="1"/>
              <a:t>Pediatr</a:t>
            </a:r>
            <a:r>
              <a:rPr sz="2000"/>
              <a:t>. 2022;2022:9027255.</a:t>
            </a:r>
          </a:p>
        </p:txBody>
      </p:sp>
      <p:pic>
        <p:nvPicPr>
          <p:cNvPr id="522" name="innlimt film.png" descr="innlimt film.png"/>
          <p:cNvPicPr>
            <a:picLocks noChangeAspect="1"/>
          </p:cNvPicPr>
          <p:nvPr/>
        </p:nvPicPr>
        <p:blipFill>
          <a:blip r:embed="rId2"/>
          <a:stretch>
            <a:fillRect/>
          </a:stretch>
        </p:blipFill>
        <p:spPr>
          <a:xfrm>
            <a:off x="779384" y="6303468"/>
            <a:ext cx="11976101" cy="5549901"/>
          </a:xfrm>
          <a:prstGeom prst="rect">
            <a:avLst/>
          </a:prstGeom>
          <a:ln w="12700">
            <a:miter lim="400000"/>
          </a:ln>
          <a:effectLst>
            <a:outerShdw blurRad="292100" dist="139700" dir="2700000" rotWithShape="0">
              <a:srgbClr val="333333">
                <a:alpha val="64999"/>
              </a:srgbClr>
            </a:outerShdw>
          </a:effectLst>
        </p:spPr>
      </p:pic>
      <p:pic>
        <p:nvPicPr>
          <p:cNvPr id="523" name="innlimt film.png" descr="innlimt film.png"/>
          <p:cNvPicPr>
            <a:picLocks noChangeAspect="1"/>
          </p:cNvPicPr>
          <p:nvPr/>
        </p:nvPicPr>
        <p:blipFill>
          <a:blip r:embed="rId3"/>
          <a:stretch>
            <a:fillRect/>
          </a:stretch>
        </p:blipFill>
        <p:spPr>
          <a:xfrm>
            <a:off x="779384" y="4053023"/>
            <a:ext cx="9549575" cy="3546294"/>
          </a:xfrm>
          <a:prstGeom prst="rect">
            <a:avLst/>
          </a:prstGeom>
          <a:ln w="12700">
            <a:miter lim="400000"/>
          </a:ln>
          <a:effectLst>
            <a:outerShdw blurRad="292100" dist="139700" dir="2700000" rotWithShape="0">
              <a:srgbClr val="333333">
                <a:alpha val="64999"/>
              </a:srgbClr>
            </a:outerShdw>
          </a:effectLst>
        </p:spPr>
      </p:pic>
      <p:pic>
        <p:nvPicPr>
          <p:cNvPr id="524" name="innlimt film.png" descr="innlimt film.png"/>
          <p:cNvPicPr>
            <a:picLocks noChangeAspect="1"/>
          </p:cNvPicPr>
          <p:nvPr/>
        </p:nvPicPr>
        <p:blipFill>
          <a:blip r:embed="rId4"/>
          <a:stretch>
            <a:fillRect/>
          </a:stretch>
        </p:blipFill>
        <p:spPr>
          <a:xfrm>
            <a:off x="11221191" y="4434649"/>
            <a:ext cx="2779423" cy="3614199"/>
          </a:xfrm>
          <a:prstGeom prst="rect">
            <a:avLst/>
          </a:prstGeom>
          <a:ln w="12700">
            <a:miter lim="400000"/>
          </a:ln>
          <a:effectLst>
            <a:outerShdw blurRad="292100" dist="139700" dir="2700000" rotWithShape="0">
              <a:srgbClr val="333333">
                <a:alpha val="64999"/>
              </a:srgbClr>
            </a:outerShdw>
          </a:effectLst>
        </p:spPr>
      </p:pic>
      <p:pic>
        <p:nvPicPr>
          <p:cNvPr id="2" name="ECG 247 - Logo - Modified_with TM_rgb.jpg" descr="ECG 247 - Logo - Modified_with TM_rgb.jpg">
            <a:extLst>
              <a:ext uri="{FF2B5EF4-FFF2-40B4-BE49-F238E27FC236}">
                <a16:creationId xmlns:a16="http://schemas.microsoft.com/office/drawing/2014/main" id="{D39C2FE6-0FCD-BCEA-6F6C-D778A60F8D54}"/>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F8A6057D-339E-2126-7459-F5CA5CC0A713}"/>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Suitable for use in children</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6"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pic>
        <p:nvPicPr>
          <p:cNvPr id="527" name="Bilde" descr="Bilde"/>
          <p:cNvPicPr>
            <a:picLocks noChangeAspect="1"/>
          </p:cNvPicPr>
          <p:nvPr/>
        </p:nvPicPr>
        <p:blipFill>
          <a:blip r:embed="rId3"/>
          <a:stretch>
            <a:fillRect/>
          </a:stretch>
        </p:blipFill>
        <p:spPr>
          <a:xfrm>
            <a:off x="4321418" y="4448835"/>
            <a:ext cx="7852228" cy="6941196"/>
          </a:xfrm>
          <a:prstGeom prst="rect">
            <a:avLst/>
          </a:prstGeom>
          <a:ln w="12700">
            <a:miter lim="400000"/>
          </a:ln>
          <a:effectLst>
            <a:outerShdw blurRad="254000" dist="127000" dir="5400000" rotWithShape="0">
              <a:srgbClr val="000000">
                <a:alpha val="70000"/>
              </a:srgbClr>
            </a:outerShdw>
          </a:effectLst>
        </p:spPr>
      </p:pic>
      <p:sp>
        <p:nvSpPr>
          <p:cNvPr id="528" name="Text Placeholder 2"/>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rPr lang="en-GB" noProof="0"/>
              <a:t>Self-screening for atrial fibrillation</a:t>
            </a:r>
          </a:p>
        </p:txBody>
      </p:sp>
      <p:sp>
        <p:nvSpPr>
          <p:cNvPr id="529"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30" name="Sandberg EL, Halvorsen S, Berge T, Grimsmo J, Atar D, Fensli R, et al. Fully digital self-screening for atrial fibrillation with patch electrocardiogram. Europace : European pacing, arrhythmias, and cardiac electrophysiology : journal of the working grou"/>
          <p:cNvSpPr txBox="1"/>
          <p:nvPr/>
        </p:nvSpPr>
        <p:spPr>
          <a:xfrm rot="10800000" flipV="1">
            <a:off x="357447" y="12508454"/>
            <a:ext cx="23678210"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t>Sandberg EL, Halvorsen S, Berge T, Grimsmo J, Atar D, </a:t>
            </a:r>
            <a:r>
              <a:rPr sz="2000" err="1"/>
              <a:t>Fensli</a:t>
            </a:r>
            <a:r>
              <a:rPr sz="2000"/>
              <a:t> R, et al. Fully digital self-screening for atrial fibrillation with patch electrocardiogram. </a:t>
            </a:r>
            <a:r>
              <a:rPr sz="2000" err="1"/>
              <a:t>Europace</a:t>
            </a:r>
            <a:r>
              <a:rPr sz="2000"/>
              <a:t> : European pacing, arrhythmias, and cardiac electrophysiology : journal of the working groups on cardiac pacing, arrhythmias, and cardiac cellular electrophysiology of the European Society of Cardiology. 2023;25(5).</a:t>
            </a:r>
          </a:p>
        </p:txBody>
      </p:sp>
      <p:pic>
        <p:nvPicPr>
          <p:cNvPr id="2" name="ECG 247 - Logo - Modified_with TM_rgb.jpg" descr="ECG 247 - Logo - Modified_with TM_rgb.jpg">
            <a:extLst>
              <a:ext uri="{FF2B5EF4-FFF2-40B4-BE49-F238E27FC236}">
                <a16:creationId xmlns:a16="http://schemas.microsoft.com/office/drawing/2014/main" id="{29EDFF9B-2C68-AC51-EFFC-47C45B636E34}"/>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D6B0D71A-DA04-F408-EA9F-F5FFEA249E0C}"/>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AF screening</a:t>
            </a:r>
            <a:r>
              <a:rPr lang="en-GB" sz="4800"/>
              <a:t> conducted</a:t>
            </a:r>
            <a:r>
              <a:rPr lang="en-GB" sz="4800" dirty="0"/>
              <a:t> at home</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 name="Bilde 7" descr="Bilde 7"/>
          <p:cNvPicPr>
            <a:picLocks noChangeAspect="1"/>
          </p:cNvPicPr>
          <p:nvPr/>
        </p:nvPicPr>
        <p:blipFill>
          <a:blip r:embed="rId3"/>
          <a:srcRect r="42940"/>
          <a:stretch>
            <a:fillRect/>
          </a:stretch>
        </p:blipFill>
        <p:spPr>
          <a:xfrm>
            <a:off x="-9526" y="6050428"/>
            <a:ext cx="14378669" cy="6577657"/>
          </a:xfrm>
          <a:prstGeom prst="rect">
            <a:avLst/>
          </a:prstGeom>
          <a:ln w="12700">
            <a:miter lim="400000"/>
          </a:ln>
        </p:spPr>
      </p:pic>
      <p:sp>
        <p:nvSpPr>
          <p:cNvPr id="533" name="Tittel 1"/>
          <p:cNvSpPr txBox="1"/>
          <p:nvPr/>
        </p:nvSpPr>
        <p:spPr>
          <a:xfrm>
            <a:off x="10418625" y="4060018"/>
            <a:ext cx="2891542" cy="16006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8" tIns="91438" rIns="91438" bIns="91438">
            <a:normAutofit/>
          </a:bodyPr>
          <a:lstStyle>
            <a:lvl1pPr algn="l" defTabSz="1828800">
              <a:defRPr sz="8800">
                <a:solidFill>
                  <a:srgbClr val="004A93"/>
                </a:solidFill>
              </a:defRPr>
            </a:lvl1pPr>
          </a:lstStyle>
          <a:p>
            <a:r>
              <a:t>87%</a:t>
            </a:r>
          </a:p>
        </p:txBody>
      </p:sp>
      <p:pic>
        <p:nvPicPr>
          <p:cNvPr id="535" name="Bilde 4" descr="Bilde 4"/>
          <p:cNvPicPr>
            <a:picLocks noChangeAspect="1"/>
          </p:cNvPicPr>
          <p:nvPr/>
        </p:nvPicPr>
        <p:blipFill>
          <a:blip r:embed="rId4"/>
          <a:stretch>
            <a:fillRect/>
          </a:stretch>
        </p:blipFill>
        <p:spPr>
          <a:xfrm>
            <a:off x="22010755" y="13018039"/>
            <a:ext cx="1425716" cy="697964"/>
          </a:xfrm>
          <a:prstGeom prst="rect">
            <a:avLst/>
          </a:prstGeom>
          <a:ln w="12700">
            <a:miter lim="400000"/>
          </a:ln>
        </p:spPr>
      </p:pic>
      <p:sp>
        <p:nvSpPr>
          <p:cNvPr id="536" name="Tittel 1"/>
          <p:cNvSpPr txBox="1"/>
          <p:nvPr/>
        </p:nvSpPr>
        <p:spPr>
          <a:xfrm>
            <a:off x="1303723" y="4060018"/>
            <a:ext cx="2891543" cy="16006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8" tIns="91438" rIns="91438" bIns="91438">
            <a:normAutofit/>
          </a:bodyPr>
          <a:lstStyle>
            <a:lvl1pPr algn="l" defTabSz="1828800">
              <a:defRPr sz="8800">
                <a:solidFill>
                  <a:srgbClr val="004A93"/>
                </a:solidFill>
              </a:defRPr>
            </a:lvl1pPr>
          </a:lstStyle>
          <a:p>
            <a:r>
              <a:t>2118</a:t>
            </a:r>
          </a:p>
        </p:txBody>
      </p:sp>
      <p:sp>
        <p:nvSpPr>
          <p:cNvPr id="537"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38" name="Text Placeholder 2"/>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Self-screening </a:t>
            </a:r>
            <a:r>
              <a:rPr lang="nb-NO"/>
              <a:t>for atrial </a:t>
            </a:r>
            <a:r>
              <a:rPr lang="nb-NO" err="1"/>
              <a:t>fibrillation</a:t>
            </a:r>
            <a:endParaRPr/>
          </a:p>
        </p:txBody>
      </p:sp>
      <p:pic>
        <p:nvPicPr>
          <p:cNvPr id="2" name="ECG 247 - Logo - Modified_with TM_rgb.jpg" descr="ECG 247 - Logo - Modified_with TM_rgb.jpg">
            <a:extLst>
              <a:ext uri="{FF2B5EF4-FFF2-40B4-BE49-F238E27FC236}">
                <a16:creationId xmlns:a16="http://schemas.microsoft.com/office/drawing/2014/main" id="{45A86572-CE06-9AB1-6BBA-7BB5DD5E730D}"/>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
        <p:nvSpPr>
          <p:cNvPr id="3" name="Sandberg EL, Halvorsen S, Berge T, Grimsmo J, Atar D, Fensli R, et al. Fully digital self-screening for atrial fibrillation with patch electrocardiogram. Europace : European pacing, arrhythmias, and cardiac electrophysiology : journal of the working grou">
            <a:extLst>
              <a:ext uri="{FF2B5EF4-FFF2-40B4-BE49-F238E27FC236}">
                <a16:creationId xmlns:a16="http://schemas.microsoft.com/office/drawing/2014/main" id="{61D018CF-2E7B-E73E-5DA5-CCFAAFCBC59D}"/>
              </a:ext>
            </a:extLst>
          </p:cNvPr>
          <p:cNvSpPr txBox="1"/>
          <p:nvPr/>
        </p:nvSpPr>
        <p:spPr>
          <a:xfrm rot="10800000" flipV="1">
            <a:off x="357447" y="12508454"/>
            <a:ext cx="23678210"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t>Sandberg EL, Halvorsen S, Berge T, Grimsmo J, Atar D, </a:t>
            </a:r>
            <a:r>
              <a:rPr sz="2000" err="1"/>
              <a:t>Fensli</a:t>
            </a:r>
            <a:r>
              <a:rPr sz="2000"/>
              <a:t> R, et al. Fully digital self-screening for atrial fibrillation with patch electrocardiogram. </a:t>
            </a:r>
            <a:r>
              <a:rPr sz="2000" err="1"/>
              <a:t>Europace</a:t>
            </a:r>
            <a:r>
              <a:rPr sz="2000"/>
              <a:t> : European pacing, arrhythmias, and cardiac electrophysiology : journal of the working groups on cardiac pacing, arrhythmias, and cardiac cellular electrophysiology of the European Society of Cardiology. 2023;25(5).</a:t>
            </a:r>
          </a:p>
        </p:txBody>
      </p:sp>
      <p:sp>
        <p:nvSpPr>
          <p:cNvPr id="4" name="TekstSylinder 3">
            <a:extLst>
              <a:ext uri="{FF2B5EF4-FFF2-40B4-BE49-F238E27FC236}">
                <a16:creationId xmlns:a16="http://schemas.microsoft.com/office/drawing/2014/main" id="{9DA493FB-3C4C-87D7-FCDB-C5F5F9000788}"/>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High completion rate</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3" name="Chart 2"/>
          <p:cNvGraphicFramePr/>
          <p:nvPr>
            <p:extLst>
              <p:ext uri="{D42A27DB-BD31-4B8C-83A1-F6EECF244321}">
                <p14:modId xmlns:p14="http://schemas.microsoft.com/office/powerpoint/2010/main" val="2811584243"/>
              </p:ext>
            </p:extLst>
          </p:nvPr>
        </p:nvGraphicFramePr>
        <p:xfrm>
          <a:off x="1003301" y="4242639"/>
          <a:ext cx="14410870" cy="8092069"/>
        </p:xfrm>
        <a:graphic>
          <a:graphicData uri="http://schemas.openxmlformats.org/drawingml/2006/chart">
            <c:chart xmlns:c="http://schemas.openxmlformats.org/drawingml/2006/chart" xmlns:r="http://schemas.openxmlformats.org/officeDocument/2006/relationships" r:id="rId2"/>
          </a:graphicData>
        </a:graphic>
      </p:graphicFrame>
      <p:pic>
        <p:nvPicPr>
          <p:cNvPr id="544" name="Bilde 4" descr="Bilde 4"/>
          <p:cNvPicPr>
            <a:picLocks noChangeAspect="1"/>
          </p:cNvPicPr>
          <p:nvPr/>
        </p:nvPicPr>
        <p:blipFill>
          <a:blip r:embed="rId3"/>
          <a:stretch>
            <a:fillRect/>
          </a:stretch>
        </p:blipFill>
        <p:spPr>
          <a:xfrm>
            <a:off x="22010755" y="13018039"/>
            <a:ext cx="1425716" cy="697964"/>
          </a:xfrm>
          <a:prstGeom prst="rect">
            <a:avLst/>
          </a:prstGeom>
          <a:ln w="12700">
            <a:miter lim="400000"/>
          </a:ln>
        </p:spPr>
      </p:pic>
      <p:sp>
        <p:nvSpPr>
          <p:cNvPr id="545" name="Straight Connector 42"/>
          <p:cNvSpPr/>
          <p:nvPr/>
        </p:nvSpPr>
        <p:spPr>
          <a:xfrm>
            <a:off x="903092" y="3340591"/>
            <a:ext cx="22541108" cy="1"/>
          </a:xfrm>
          <a:prstGeom prst="line">
            <a:avLst/>
          </a:prstGeom>
          <a:ln w="19050">
            <a:solidFill>
              <a:srgbClr val="C00000"/>
            </a:solidFill>
          </a:ln>
        </p:spPr>
        <p:txBody>
          <a:bodyPr lIns="45718" tIns="45718" rIns="45718" bIns="45718"/>
          <a:lstStyle/>
          <a:p>
            <a:pPr defTabSz="821529">
              <a:defRPr sz="3200">
                <a:solidFill>
                  <a:srgbClr val="414141"/>
                </a:solidFill>
                <a:latin typeface="+mj-lt"/>
                <a:ea typeface="+mj-ea"/>
                <a:cs typeface="+mj-cs"/>
                <a:sym typeface="Helvetica"/>
              </a:defRPr>
            </a:pPr>
            <a:endParaRPr/>
          </a:p>
        </p:txBody>
      </p:sp>
      <p:sp>
        <p:nvSpPr>
          <p:cNvPr id="546" name="Text Placeholder 2"/>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Self-screening</a:t>
            </a:r>
            <a:r>
              <a:rPr lang="nb-NO"/>
              <a:t> for atrial </a:t>
            </a:r>
            <a:r>
              <a:rPr lang="nb-NO" err="1"/>
              <a:t>fibrillation</a:t>
            </a:r>
            <a:endParaRPr/>
          </a:p>
        </p:txBody>
      </p:sp>
      <p:pic>
        <p:nvPicPr>
          <p:cNvPr id="2" name="ECG 247 - Logo - Modified_with TM_rgb.jpg" descr="ECG 247 - Logo - Modified_with TM_rgb.jpg">
            <a:extLst>
              <a:ext uri="{FF2B5EF4-FFF2-40B4-BE49-F238E27FC236}">
                <a16:creationId xmlns:a16="http://schemas.microsoft.com/office/drawing/2014/main" id="{4651309F-1A07-B694-AF47-CF38DE966265}"/>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Sandberg EL, Halvorsen S, Berge T, Grimsmo J, Atar D, Fensli R, et al. Fully digital self-screening for atrial fibrillation with patch electrocardiogram. Europace : European pacing, arrhythmias, and cardiac electrophysiology : journal of the working grou">
            <a:extLst>
              <a:ext uri="{FF2B5EF4-FFF2-40B4-BE49-F238E27FC236}">
                <a16:creationId xmlns:a16="http://schemas.microsoft.com/office/drawing/2014/main" id="{8191ECB5-591A-B7E4-1961-5FFA6F7C754A}"/>
              </a:ext>
            </a:extLst>
          </p:cNvPr>
          <p:cNvSpPr txBox="1"/>
          <p:nvPr/>
        </p:nvSpPr>
        <p:spPr>
          <a:xfrm rot="10800000" flipV="1">
            <a:off x="357447" y="12508454"/>
            <a:ext cx="23678210"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dirty="0"/>
              <a:t>Sandberg EL, Halvorsen S, Berge T, Grimsmo J, Atar D, </a:t>
            </a:r>
            <a:r>
              <a:rPr sz="2000" dirty="0" err="1"/>
              <a:t>Fensli</a:t>
            </a:r>
            <a:r>
              <a:rPr sz="2000" dirty="0"/>
              <a:t> R, et al. Fully digital self-screening for atrial fibrillation with patch electrocardiogram. </a:t>
            </a:r>
            <a:r>
              <a:rPr sz="2000" dirty="0" err="1"/>
              <a:t>Europace</a:t>
            </a:r>
            <a:r>
              <a:rPr sz="2000" dirty="0"/>
              <a:t> : European pacing, arrhythmias, and cardiac electrophysiology : journal of the working groups on cardiac pacing, arrhythmias, and cardiac cellular electrophysiology of the European Society of Cardiology. 2023;25(5).</a:t>
            </a:r>
          </a:p>
        </p:txBody>
      </p:sp>
      <p:sp>
        <p:nvSpPr>
          <p:cNvPr id="4" name="TekstSylinder 3">
            <a:extLst>
              <a:ext uri="{FF2B5EF4-FFF2-40B4-BE49-F238E27FC236}">
                <a16:creationId xmlns:a16="http://schemas.microsoft.com/office/drawing/2014/main" id="{CEFB80F4-C2C6-2CD8-5947-8145F935567C}"/>
              </a:ext>
            </a:extLst>
          </p:cNvPr>
          <p:cNvSpPr txBox="1"/>
          <p:nvPr/>
        </p:nvSpPr>
        <p:spPr>
          <a:xfrm>
            <a:off x="16395405" y="6889557"/>
            <a:ext cx="6832700"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Test duration dependent AF </a:t>
            </a:r>
            <a:r>
              <a:rPr lang="en-GB" sz="4800" dirty="0"/>
              <a:t>detection</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sp>
        <p:nvSpPr>
          <p:cNvPr id="557" name="Text Placeholder 2"/>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Home-care users</a:t>
            </a:r>
          </a:p>
        </p:txBody>
      </p:sp>
      <p:sp>
        <p:nvSpPr>
          <p:cNvPr id="558"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pic>
        <p:nvPicPr>
          <p:cNvPr id="559" name="innlimt film.png" descr="innlimt film.png"/>
          <p:cNvPicPr>
            <a:picLocks noChangeAspect="1"/>
          </p:cNvPicPr>
          <p:nvPr/>
        </p:nvPicPr>
        <p:blipFill>
          <a:blip r:embed="rId3"/>
          <a:stretch>
            <a:fillRect/>
          </a:stretch>
        </p:blipFill>
        <p:spPr>
          <a:xfrm>
            <a:off x="1532744" y="4316991"/>
            <a:ext cx="12268201" cy="3175001"/>
          </a:xfrm>
          <a:prstGeom prst="rect">
            <a:avLst/>
          </a:prstGeom>
          <a:ln w="12700">
            <a:miter lim="400000"/>
          </a:ln>
          <a:effectLst>
            <a:outerShdw blurRad="292100" dist="139700" dir="2700000" rotWithShape="0">
              <a:srgbClr val="333333">
                <a:alpha val="64999"/>
              </a:srgbClr>
            </a:outerShdw>
          </a:effectLst>
        </p:spPr>
      </p:pic>
      <p:pic>
        <p:nvPicPr>
          <p:cNvPr id="560" name="innlimt film.png" descr="innlimt film.png"/>
          <p:cNvPicPr>
            <a:picLocks noChangeAspect="1"/>
          </p:cNvPicPr>
          <p:nvPr/>
        </p:nvPicPr>
        <p:blipFill>
          <a:blip r:embed="rId4"/>
          <a:stretch>
            <a:fillRect/>
          </a:stretch>
        </p:blipFill>
        <p:spPr>
          <a:xfrm>
            <a:off x="2195122" y="8210550"/>
            <a:ext cx="10325101" cy="4152901"/>
          </a:xfrm>
          <a:prstGeom prst="rect">
            <a:avLst/>
          </a:prstGeom>
          <a:ln w="12700">
            <a:miter lim="400000"/>
          </a:ln>
        </p:spPr>
      </p:pic>
      <p:sp>
        <p:nvSpPr>
          <p:cNvPr id="562" name="Sandberg EL, Halvorsen S, Berge T, Grimsmo J, Atar D, Grenne BL, et al. Screening for Atrial Fibrillation by Digital Health Technology in Older People in Homecare Settings: A Feasibility Trial. International Journal of Telemedicine and Applications. 2024"/>
          <p:cNvSpPr txBox="1"/>
          <p:nvPr/>
        </p:nvSpPr>
        <p:spPr>
          <a:xfrm>
            <a:off x="1003301" y="12658966"/>
            <a:ext cx="22577816"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dirty="0"/>
              <a:t>Sandberg EL, Halvorsen S, Berge T, Grimsmo J, Atar D, Grenne BL, et al. Screening for Atrial Fibrillation by Digital Health Technology in Older People in Homecare Settings: A Feasibility Trial. International Journal of Telemedicine and Applications. 2024;2024:4080415.</a:t>
            </a:r>
          </a:p>
        </p:txBody>
      </p:sp>
      <p:pic>
        <p:nvPicPr>
          <p:cNvPr id="2" name="ECG 247 - Logo - Modified_with TM_rgb.jpg" descr="ECG 247 - Logo - Modified_with TM_rgb.jpg">
            <a:extLst>
              <a:ext uri="{FF2B5EF4-FFF2-40B4-BE49-F238E27FC236}">
                <a16:creationId xmlns:a16="http://schemas.microsoft.com/office/drawing/2014/main" id="{FD617FAD-4822-E482-69C5-1141884374DC}"/>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5D8AA420-06BE-7DE0-63A3-8B27B20547DF}"/>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Suitable for use in older individuals</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4"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sp>
        <p:nvSpPr>
          <p:cNvPr id="565" name="Text Placeholder 2"/>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Compliance</a:t>
            </a:r>
          </a:p>
        </p:txBody>
      </p:sp>
      <p:sp>
        <p:nvSpPr>
          <p:cNvPr id="566"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pic>
        <p:nvPicPr>
          <p:cNvPr id="567" name="innlimt film.png" descr="innlimt film.png"/>
          <p:cNvPicPr>
            <a:picLocks noChangeAspect="1"/>
          </p:cNvPicPr>
          <p:nvPr/>
        </p:nvPicPr>
        <p:blipFill>
          <a:blip r:embed="rId3"/>
          <a:stretch>
            <a:fillRect/>
          </a:stretch>
        </p:blipFill>
        <p:spPr>
          <a:xfrm>
            <a:off x="1242622" y="4741037"/>
            <a:ext cx="12582693" cy="5252590"/>
          </a:xfrm>
          <a:prstGeom prst="rect">
            <a:avLst/>
          </a:prstGeom>
          <a:ln w="12700">
            <a:miter lim="400000"/>
          </a:ln>
          <a:effectLst>
            <a:outerShdw blurRad="292100" dist="139700" dir="2700000" rotWithShape="0">
              <a:srgbClr val="333333">
                <a:alpha val="64999"/>
              </a:srgbClr>
            </a:outerShdw>
          </a:effectLst>
        </p:spPr>
      </p:pic>
      <p:sp>
        <p:nvSpPr>
          <p:cNvPr id="569" name="Sandberg EL, Halvorsen S, Berge T, Grimsmo J, Atar D, Leangen Grenne B, et al. Digital recruitment and compliance to treatment recommendations in the Norwegian Atrial Fibrillation self-screening pilot study. European Heart Journal - Digital Health. 2024."/>
          <p:cNvSpPr txBox="1"/>
          <p:nvPr/>
        </p:nvSpPr>
        <p:spPr>
          <a:xfrm>
            <a:off x="556983" y="12690478"/>
            <a:ext cx="23380704"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dirty="0"/>
              <a:t>Sandberg EL, Halvorsen S, Berge T, Grimsmo J, Atar D, Leangen Grenne B, et al. Digital recruitment and compliance to treatment recommendations in the Norwegian Atrial Fibrillation self-screening pilot study. European Heart Journal - Digital Health. 2024.</a:t>
            </a:r>
          </a:p>
        </p:txBody>
      </p:sp>
      <p:pic>
        <p:nvPicPr>
          <p:cNvPr id="2" name="ECG 247 - Logo - Modified_with TM_rgb.jpg" descr="ECG 247 - Logo - Modified_with TM_rgb.jpg">
            <a:extLst>
              <a:ext uri="{FF2B5EF4-FFF2-40B4-BE49-F238E27FC236}">
                <a16:creationId xmlns:a16="http://schemas.microsoft.com/office/drawing/2014/main" id="{984B0EFA-466D-FCD7-2207-F22613471F1A}"/>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B9B6382F-534A-E48C-CE6A-2684D53ECE24}"/>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Trusted by health care professionals</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1"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sp>
        <p:nvSpPr>
          <p:cNvPr id="572" name="Text Placeholder 2"/>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rPr lang="nb-NO" dirty="0" err="1"/>
              <a:t>Ongoing</a:t>
            </a:r>
            <a:r>
              <a:rPr lang="nb-NO" dirty="0"/>
              <a:t> n</a:t>
            </a:r>
            <a:r>
              <a:rPr dirty="0" err="1"/>
              <a:t>ational</a:t>
            </a:r>
            <a:r>
              <a:rPr dirty="0"/>
              <a:t> </a:t>
            </a:r>
            <a:r>
              <a:rPr lang="nb-NO" dirty="0" err="1"/>
              <a:t>large-scale</a:t>
            </a:r>
            <a:r>
              <a:rPr lang="nb-NO" dirty="0"/>
              <a:t> </a:t>
            </a:r>
            <a:r>
              <a:rPr dirty="0"/>
              <a:t>AF-screening </a:t>
            </a:r>
          </a:p>
        </p:txBody>
      </p:sp>
      <p:sp>
        <p:nvSpPr>
          <p:cNvPr id="573"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pic>
        <p:nvPicPr>
          <p:cNvPr id="574" name="NORSCREEN.jpg" descr="NORSCREEN.jpg"/>
          <p:cNvPicPr>
            <a:picLocks noChangeAspect="1"/>
          </p:cNvPicPr>
          <p:nvPr/>
        </p:nvPicPr>
        <p:blipFill>
          <a:blip r:embed="rId3"/>
          <a:stretch>
            <a:fillRect/>
          </a:stretch>
        </p:blipFill>
        <p:spPr>
          <a:xfrm>
            <a:off x="1805616" y="3785414"/>
            <a:ext cx="10888037" cy="4798756"/>
          </a:xfrm>
          <a:prstGeom prst="rect">
            <a:avLst/>
          </a:prstGeom>
          <a:ln w="12700">
            <a:miter lim="400000"/>
          </a:ln>
        </p:spPr>
      </p:pic>
      <p:sp>
        <p:nvSpPr>
          <p:cNvPr id="575" name="Jortveit J, Boskovic M, Halvorsen S. The NORwegian atrial fibrillation self-SCREENing trial (NORSCREEN). Hjerteforum. 2024;37(No 1)."/>
          <p:cNvSpPr txBox="1"/>
          <p:nvPr/>
        </p:nvSpPr>
        <p:spPr>
          <a:xfrm>
            <a:off x="1421153" y="11573236"/>
            <a:ext cx="21728779"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pPr marL="171450" indent="-171450">
              <a:buFont typeface="Arial" panose="020B0604020202020204" pitchFamily="34" charset="0"/>
              <a:buChar char="•"/>
            </a:pPr>
            <a:r>
              <a:rPr lang="nb-NO" sz="2000" dirty="0"/>
              <a:t>Miroslav </a:t>
            </a:r>
            <a:r>
              <a:rPr lang="nb-NO" sz="2000" dirty="0" err="1"/>
              <a:t>Boskovic</a:t>
            </a:r>
            <a:r>
              <a:rPr lang="nb-NO" sz="2000" dirty="0"/>
              <a:t>, Jarle Jortveit, Marius </a:t>
            </a:r>
            <a:r>
              <a:rPr lang="nb-NO" sz="2000" dirty="0" err="1"/>
              <a:t>Blørstad</a:t>
            </a:r>
            <a:r>
              <a:rPr lang="nb-NO" sz="2000" dirty="0"/>
              <a:t> Haraldsen, Trygve Berge, Johan Engdahl, Maja-Lisa Løchen, Peter </a:t>
            </a:r>
            <a:r>
              <a:rPr lang="nb-NO" sz="2000" dirty="0" err="1"/>
              <a:t>Schuster</a:t>
            </a:r>
            <a:r>
              <a:rPr lang="nb-NO" sz="2000" dirty="0"/>
              <a:t>, Edvard Liljedahl Sandberg, Jostein Grimsmo, Dan </a:t>
            </a:r>
            <a:r>
              <a:rPr lang="nb-NO" sz="2000" dirty="0" err="1"/>
              <a:t>Atar</a:t>
            </a:r>
            <a:r>
              <a:rPr lang="nb-NO" sz="2000" dirty="0"/>
              <a:t>, Ole-Gunnar Anfinsen, Are Hugo Pripp, Bjørnar Leangen Grenne, Sigrun Halvorsen, The NORwegian atrial </a:t>
            </a:r>
            <a:r>
              <a:rPr lang="nb-NO" sz="2000" dirty="0" err="1"/>
              <a:t>fibrillation</a:t>
            </a:r>
            <a:r>
              <a:rPr lang="nb-NO" sz="2000" dirty="0"/>
              <a:t> </a:t>
            </a:r>
            <a:r>
              <a:rPr lang="nb-NO" sz="2000" dirty="0" err="1"/>
              <a:t>self</a:t>
            </a:r>
            <a:r>
              <a:rPr lang="nb-NO" sz="2000" dirty="0"/>
              <a:t>-SCREENing trial (NORSCREEN): </a:t>
            </a:r>
            <a:r>
              <a:rPr lang="nb-NO" sz="2000" dirty="0" err="1"/>
              <a:t>Rationale</a:t>
            </a:r>
            <a:r>
              <a:rPr lang="nb-NO" sz="2000" dirty="0"/>
              <a:t> and design </a:t>
            </a:r>
            <a:r>
              <a:rPr lang="nb-NO" sz="2000" dirty="0" err="1"/>
              <a:t>of</a:t>
            </a:r>
            <a:r>
              <a:rPr lang="nb-NO" sz="2000" dirty="0"/>
              <a:t> a </a:t>
            </a:r>
            <a:r>
              <a:rPr lang="nb-NO" sz="2000" dirty="0" err="1"/>
              <a:t>randomized</a:t>
            </a:r>
            <a:r>
              <a:rPr lang="nb-NO" sz="2000" dirty="0"/>
              <a:t> </a:t>
            </a:r>
            <a:r>
              <a:rPr lang="nb-NO" sz="2000" dirty="0" err="1"/>
              <a:t>controlled</a:t>
            </a:r>
            <a:r>
              <a:rPr lang="nb-NO" sz="2000" dirty="0"/>
              <a:t> trial, EP Europace, 2024;, euae228,</a:t>
            </a:r>
          </a:p>
          <a:p>
            <a:pPr marL="171450" indent="-171450">
              <a:buFont typeface="Arial" panose="020B0604020202020204" pitchFamily="34" charset="0"/>
              <a:buChar char="•"/>
            </a:pPr>
            <a:r>
              <a:rPr lang="nb-NO" sz="2000" dirty="0"/>
              <a:t>Jarle Jortveit, Miroslav </a:t>
            </a:r>
            <a:r>
              <a:rPr lang="nb-NO" sz="2000" dirty="0" err="1"/>
              <a:t>Boskovic</a:t>
            </a:r>
            <a:r>
              <a:rPr lang="nb-NO" sz="2000" dirty="0"/>
              <a:t>, Marius B Haraldsen, Trygve Berge, Bjørnar L Grenne, John Munkhaugen, Sigrun Halvorsen, Cardiac-</a:t>
            </a:r>
            <a:r>
              <a:rPr lang="nb-NO" sz="2000" dirty="0" err="1"/>
              <a:t>related</a:t>
            </a:r>
            <a:r>
              <a:rPr lang="nb-NO" sz="2000" dirty="0"/>
              <a:t> symptoms in </a:t>
            </a:r>
            <a:r>
              <a:rPr lang="nb-NO" sz="2000" dirty="0" err="1"/>
              <a:t>individuals</a:t>
            </a:r>
            <a:r>
              <a:rPr lang="nb-NO" sz="2000" dirty="0"/>
              <a:t> ≥65 </a:t>
            </a:r>
            <a:r>
              <a:rPr lang="nb-NO" sz="2000" dirty="0" err="1"/>
              <a:t>years</a:t>
            </a:r>
            <a:r>
              <a:rPr lang="nb-NO" sz="2000" dirty="0"/>
              <a:t> </a:t>
            </a:r>
            <a:r>
              <a:rPr lang="nb-NO" sz="2000" dirty="0" err="1"/>
              <a:t>without</a:t>
            </a:r>
            <a:r>
              <a:rPr lang="nb-NO" sz="2000" dirty="0"/>
              <a:t> </a:t>
            </a:r>
            <a:r>
              <a:rPr lang="nb-NO" sz="2000" dirty="0" err="1"/>
              <a:t>diagnosed</a:t>
            </a:r>
            <a:r>
              <a:rPr lang="nb-NO" sz="2000" dirty="0"/>
              <a:t> </a:t>
            </a:r>
            <a:r>
              <a:rPr lang="nb-NO" sz="2000" dirty="0" err="1"/>
              <a:t>cardiac</a:t>
            </a:r>
            <a:r>
              <a:rPr lang="nb-NO" sz="2000" dirty="0"/>
              <a:t> </a:t>
            </a:r>
            <a:r>
              <a:rPr lang="nb-NO" sz="2000" dirty="0" err="1"/>
              <a:t>disease</a:t>
            </a:r>
            <a:r>
              <a:rPr lang="nb-NO" sz="2000" dirty="0"/>
              <a:t>: </a:t>
            </a:r>
            <a:r>
              <a:rPr lang="nb-NO" sz="2000" dirty="0" err="1"/>
              <a:t>insights</a:t>
            </a:r>
            <a:r>
              <a:rPr lang="nb-NO" sz="2000" dirty="0"/>
              <a:t> from </a:t>
            </a:r>
            <a:r>
              <a:rPr lang="nb-NO" sz="2000" dirty="0" err="1"/>
              <a:t>the</a:t>
            </a:r>
            <a:r>
              <a:rPr lang="nb-NO" sz="2000" dirty="0"/>
              <a:t> NORSCREEN-trial, European Heart Journal Open, 2026;, oeag032,</a:t>
            </a:r>
          </a:p>
        </p:txBody>
      </p:sp>
      <p:pic>
        <p:nvPicPr>
          <p:cNvPr id="2" name="ECG 247 - Logo - Modified_with TM_rgb.jpg" descr="ECG 247 - Logo - Modified_with TM_rgb.jpg">
            <a:extLst>
              <a:ext uri="{FF2B5EF4-FFF2-40B4-BE49-F238E27FC236}">
                <a16:creationId xmlns:a16="http://schemas.microsoft.com/office/drawing/2014/main" id="{B748D192-0140-7962-574F-D449F98ED9CF}"/>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pic>
        <p:nvPicPr>
          <p:cNvPr id="4" name="Bilde 3">
            <a:extLst>
              <a:ext uri="{FF2B5EF4-FFF2-40B4-BE49-F238E27FC236}">
                <a16:creationId xmlns:a16="http://schemas.microsoft.com/office/drawing/2014/main" id="{1FCF747E-02F5-47D5-9F4B-F8BD5393FF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94317" y="4866114"/>
            <a:ext cx="7772400" cy="5181600"/>
          </a:xfrm>
          <a:prstGeom prst="rect">
            <a:avLst/>
          </a:prstGeom>
          <a:ln>
            <a:noFill/>
          </a:ln>
          <a:effectLst>
            <a:outerShdw blurRad="292100" dist="139700" dir="2700000" algn="tl" rotWithShape="0">
              <a:srgbClr val="333333">
                <a:alpha val="65000"/>
              </a:srgbClr>
            </a:outerShdw>
          </a:effectLst>
        </p:spPr>
      </p:pic>
      <p:sp>
        <p:nvSpPr>
          <p:cNvPr id="5" name="TekstSylinder 4">
            <a:extLst>
              <a:ext uri="{FF2B5EF4-FFF2-40B4-BE49-F238E27FC236}">
                <a16:creationId xmlns:a16="http://schemas.microsoft.com/office/drawing/2014/main" id="{8F9AF99D-D2C9-6A3C-F6E9-F85661135452}"/>
              </a:ext>
            </a:extLst>
          </p:cNvPr>
          <p:cNvSpPr txBox="1"/>
          <p:nvPr/>
        </p:nvSpPr>
        <p:spPr>
          <a:xfrm>
            <a:off x="3893116" y="9410092"/>
            <a:ext cx="6713035"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nb-NO" sz="5400" b="0" i="0" u="none" strike="noStrike" cap="none" spc="0" normalizeH="0" baseline="0" dirty="0">
                <a:ln>
                  <a:noFill/>
                </a:ln>
                <a:solidFill>
                  <a:srgbClr val="5E5E5E"/>
                </a:solidFill>
                <a:effectLst/>
                <a:uFillTx/>
                <a:latin typeface="+mn-lt"/>
                <a:ea typeface="+mn-ea"/>
                <a:cs typeface="+mn-cs"/>
                <a:sym typeface="Helvetica Neue"/>
              </a:rPr>
              <a:t>&gt;50,000 </a:t>
            </a:r>
            <a:r>
              <a:rPr kumimoji="0" lang="nb-NO" sz="5400" b="0" i="0" u="none" strike="noStrike" cap="none" spc="0" normalizeH="0" baseline="0" dirty="0" err="1">
                <a:ln>
                  <a:noFill/>
                </a:ln>
                <a:solidFill>
                  <a:srgbClr val="5E5E5E"/>
                </a:solidFill>
                <a:effectLst/>
                <a:uFillTx/>
                <a:latin typeface="+mn-lt"/>
                <a:ea typeface="+mn-ea"/>
                <a:cs typeface="+mn-cs"/>
                <a:sym typeface="Helvetica Neue"/>
              </a:rPr>
              <a:t>participants</a:t>
            </a:r>
            <a:endParaRPr kumimoji="0" lang="nb-NO" sz="5400" b="0" i="0" u="none" strike="noStrike" cap="none" spc="0" normalizeH="0" baseline="0" dirty="0">
              <a:ln>
                <a:noFill/>
              </a:ln>
              <a:solidFill>
                <a:srgbClr val="5E5E5E"/>
              </a:solidFill>
              <a:effectLst/>
              <a:uFillTx/>
              <a:latin typeface="+mn-lt"/>
              <a:ea typeface="+mn-ea"/>
              <a:cs typeface="+mn-cs"/>
              <a:sym typeface="Helvetica Neue"/>
            </a:endParaRPr>
          </a:p>
        </p:txBody>
      </p:sp>
      <p:sp>
        <p:nvSpPr>
          <p:cNvPr id="6" name="TekstSylinder 5">
            <a:extLst>
              <a:ext uri="{FF2B5EF4-FFF2-40B4-BE49-F238E27FC236}">
                <a16:creationId xmlns:a16="http://schemas.microsoft.com/office/drawing/2014/main" id="{24655478-91B8-DC10-E5B0-BE0F10DF1A97}"/>
              </a:ext>
            </a:extLst>
          </p:cNvPr>
          <p:cNvSpPr txBox="1"/>
          <p:nvPr/>
        </p:nvSpPr>
        <p:spPr>
          <a:xfrm>
            <a:off x="15297720" y="10288390"/>
            <a:ext cx="6713035"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nb-NO" sz="2800" b="0" i="0" u="none" strike="noStrike" cap="none" spc="0" normalizeH="0" baseline="0" dirty="0" err="1">
                <a:ln>
                  <a:noFill/>
                </a:ln>
                <a:solidFill>
                  <a:srgbClr val="5E5E5E"/>
                </a:solidFill>
                <a:effectLst/>
                <a:uFillTx/>
                <a:latin typeface="+mn-lt"/>
                <a:ea typeface="+mn-ea"/>
                <a:cs typeface="+mn-cs"/>
                <a:sym typeface="Helvetica Neue"/>
              </a:rPr>
              <a:t>norscreen.org</a:t>
            </a:r>
            <a:endParaRPr kumimoji="0" lang="nb-NO" sz="2800" b="0" i="0" u="none" strike="noStrike" cap="none" spc="0" normalizeH="0" baseline="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7" name="Bilde 4" descr="Bilde 4"/>
          <p:cNvPicPr>
            <a:picLocks noChangeAspect="1"/>
          </p:cNvPicPr>
          <p:nvPr/>
        </p:nvPicPr>
        <p:blipFill>
          <a:blip r:embed="rId2"/>
          <a:stretch>
            <a:fillRect/>
          </a:stretch>
        </p:blipFill>
        <p:spPr>
          <a:xfrm>
            <a:off x="22010755" y="13018039"/>
            <a:ext cx="1425717" cy="697965"/>
          </a:xfrm>
          <a:prstGeom prst="rect">
            <a:avLst/>
          </a:prstGeom>
          <a:ln w="12700">
            <a:miter lim="400000"/>
          </a:ln>
        </p:spPr>
      </p:pic>
      <p:sp>
        <p:nvSpPr>
          <p:cNvPr id="579" name="Text Placeholder 2"/>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rPr lang="nb-NO" dirty="0" err="1"/>
              <a:t>Ongoing</a:t>
            </a:r>
            <a:r>
              <a:rPr lang="nb-NO" dirty="0"/>
              <a:t> </a:t>
            </a:r>
            <a:r>
              <a:rPr lang="nb-NO" dirty="0" err="1"/>
              <a:t>large-scale</a:t>
            </a:r>
            <a:r>
              <a:rPr lang="nb-NO" dirty="0"/>
              <a:t> </a:t>
            </a:r>
            <a:r>
              <a:rPr lang="nb-NO" dirty="0" err="1"/>
              <a:t>population-based</a:t>
            </a:r>
            <a:r>
              <a:rPr lang="nb-NO" dirty="0"/>
              <a:t> trials</a:t>
            </a:r>
            <a:endParaRPr dirty="0"/>
          </a:p>
        </p:txBody>
      </p:sp>
      <p:sp>
        <p:nvSpPr>
          <p:cNvPr id="580" name="Straight Connector 42"/>
          <p:cNvSpPr/>
          <p:nvPr/>
        </p:nvSpPr>
        <p:spPr>
          <a:xfrm>
            <a:off x="903092" y="3340591"/>
            <a:ext cx="22541108" cy="1"/>
          </a:xfrm>
          <a:prstGeom prst="line">
            <a:avLst/>
          </a:prstGeom>
          <a:ln w="19050">
            <a:solidFill>
              <a:srgbClr val="C00000"/>
            </a:solidFill>
          </a:ln>
        </p:spPr>
        <p:txBody>
          <a:bodyPr lIns="45718" tIns="45718" rIns="45718" bIns="45718"/>
          <a:lstStyle/>
          <a:p>
            <a:pPr defTabSz="821529">
              <a:defRPr sz="3200">
                <a:solidFill>
                  <a:srgbClr val="414141"/>
                </a:solidFill>
                <a:latin typeface="+mj-lt"/>
                <a:ea typeface="+mj-ea"/>
                <a:cs typeface="+mj-cs"/>
                <a:sym typeface="Helvetica"/>
              </a:defRPr>
            </a:pPr>
            <a:endParaRPr/>
          </a:p>
        </p:txBody>
      </p:sp>
      <p:pic>
        <p:nvPicPr>
          <p:cNvPr id="2" name="Bilde 1">
            <a:extLst>
              <a:ext uri="{FF2B5EF4-FFF2-40B4-BE49-F238E27FC236}">
                <a16:creationId xmlns:a16="http://schemas.microsoft.com/office/drawing/2014/main" id="{DA63B573-693E-2D49-F26F-40F854427E58}"/>
              </a:ext>
            </a:extLst>
          </p:cNvPr>
          <p:cNvPicPr>
            <a:picLocks noChangeAspect="1"/>
          </p:cNvPicPr>
          <p:nvPr/>
        </p:nvPicPr>
        <p:blipFill>
          <a:blip r:embed="rId3"/>
          <a:stretch>
            <a:fillRect/>
          </a:stretch>
        </p:blipFill>
        <p:spPr>
          <a:xfrm>
            <a:off x="12192000" y="5943024"/>
            <a:ext cx="10647107" cy="4432385"/>
          </a:xfrm>
          <a:prstGeom prst="rect">
            <a:avLst/>
          </a:prstGeom>
        </p:spPr>
      </p:pic>
      <p:pic>
        <p:nvPicPr>
          <p:cNvPr id="3" name="Bilde 2" descr="Psykisk helse –">
            <a:extLst>
              <a:ext uri="{FF2B5EF4-FFF2-40B4-BE49-F238E27FC236}">
                <a16:creationId xmlns:a16="http://schemas.microsoft.com/office/drawing/2014/main" id="{B8C1C1F0-5073-2257-5FF6-8E4FE3D8629C}"/>
              </a:ext>
            </a:extLst>
          </p:cNvPr>
          <p:cNvPicPr>
            <a:picLocks noChangeAspect="1"/>
          </p:cNvPicPr>
          <p:nvPr/>
        </p:nvPicPr>
        <p:blipFill>
          <a:blip r:embed="rId4"/>
          <a:stretch>
            <a:fillRect/>
          </a:stretch>
        </p:blipFill>
        <p:spPr>
          <a:xfrm>
            <a:off x="2106032" y="6148588"/>
            <a:ext cx="8381824" cy="3218435"/>
          </a:xfrm>
          <a:prstGeom prst="rect">
            <a:avLst/>
          </a:prstGeom>
        </p:spPr>
      </p:pic>
      <p:sp>
        <p:nvSpPr>
          <p:cNvPr id="5" name="TekstSylinder 4">
            <a:extLst>
              <a:ext uri="{FF2B5EF4-FFF2-40B4-BE49-F238E27FC236}">
                <a16:creationId xmlns:a16="http://schemas.microsoft.com/office/drawing/2014/main" id="{B2E35EA6-0978-D31B-99CB-B6BC47447D58}"/>
              </a:ext>
            </a:extLst>
          </p:cNvPr>
          <p:cNvSpPr txBox="1"/>
          <p:nvPr/>
        </p:nvSpPr>
        <p:spPr>
          <a:xfrm>
            <a:off x="202803" y="11352253"/>
            <a:ext cx="1218828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dirty="0" err="1"/>
              <a:t>https</a:t>
            </a:r>
            <a:r>
              <a:rPr lang="nb-NO" dirty="0"/>
              <a:t>://</a:t>
            </a:r>
            <a:r>
              <a:rPr lang="nb-NO" dirty="0" err="1"/>
              <a:t>www.ntnu.edu</a:t>
            </a:r>
            <a:r>
              <a:rPr lang="nb-NO" dirty="0"/>
              <a:t>/</a:t>
            </a:r>
            <a:r>
              <a:rPr lang="nb-NO" dirty="0" err="1"/>
              <a:t>hunt</a:t>
            </a:r>
            <a:endParaRPr lang="nb-NO" dirty="0"/>
          </a:p>
        </p:txBody>
      </p:sp>
      <p:sp>
        <p:nvSpPr>
          <p:cNvPr id="7" name="TekstSylinder 6">
            <a:extLst>
              <a:ext uri="{FF2B5EF4-FFF2-40B4-BE49-F238E27FC236}">
                <a16:creationId xmlns:a16="http://schemas.microsoft.com/office/drawing/2014/main" id="{12C8B071-4E5A-8C56-7ACC-FF90801736BF}"/>
              </a:ext>
            </a:extLst>
          </p:cNvPr>
          <p:cNvSpPr txBox="1"/>
          <p:nvPr/>
        </p:nvSpPr>
        <p:spPr>
          <a:xfrm>
            <a:off x="11647450" y="11583086"/>
            <a:ext cx="1218828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dirty="0" err="1"/>
              <a:t>https</a:t>
            </a:r>
            <a:r>
              <a:rPr lang="nb-NO" dirty="0"/>
              <a:t>://</a:t>
            </a:r>
            <a:r>
              <a:rPr lang="nb-NO" dirty="0" err="1"/>
              <a:t>uit.no</a:t>
            </a:r>
            <a:r>
              <a:rPr lang="nb-NO" dirty="0"/>
              <a:t>/</a:t>
            </a:r>
            <a:r>
              <a:rPr lang="nb-NO" dirty="0" err="1"/>
              <a:t>research</a:t>
            </a:r>
            <a:r>
              <a:rPr lang="nb-NO" dirty="0"/>
              <a:t>/</a:t>
            </a:r>
            <a:r>
              <a:rPr lang="nb-NO" dirty="0" err="1"/>
              <a:t>tromsoundersokelsen</a:t>
            </a:r>
            <a:endParaRPr lang="nb-NO" dirty="0"/>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84D561D28B88046A85AB24FC59C3C37" ma:contentTypeVersion="13" ma:contentTypeDescription="Opprett et nytt dokument." ma:contentTypeScope="" ma:versionID="8b3b85d2f252563fe30b5205b0326e1e">
  <xsd:schema xmlns:xsd="http://www.w3.org/2001/XMLSchema" xmlns:xs="http://www.w3.org/2001/XMLSchema" xmlns:p="http://schemas.microsoft.com/office/2006/metadata/properties" xmlns:ns2="4bc32484-5813-4f04-8db0-3729a6551c35" xmlns:ns3="cc90b7c5-cd95-4856-a94e-db0e32049f6f" targetNamespace="http://schemas.microsoft.com/office/2006/metadata/properties" ma:root="true" ma:fieldsID="d1a544a97497c3b0b68c2f4865f9e4eb" ns2:_="" ns3:_="">
    <xsd:import namespace="4bc32484-5813-4f04-8db0-3729a6551c35"/>
    <xsd:import namespace="cc90b7c5-cd95-4856-a94e-db0e32049f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c32484-5813-4f04-8db0-3729a6551c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e864f09c-fab3-48d7-9bb4-673a4e13a0e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90b7c5-cd95-4856-a94e-db0e32049f6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2e98fd4-acff-4b75-b36b-611d4caef492}" ma:internalName="TaxCatchAll" ma:showField="CatchAllData" ma:web="cc90b7c5-cd95-4856-a94e-db0e32049f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bc32484-5813-4f04-8db0-3729a6551c35">
      <Terms xmlns="http://schemas.microsoft.com/office/infopath/2007/PartnerControls"/>
    </lcf76f155ced4ddcb4097134ff3c332f>
    <TaxCatchAll xmlns="cc90b7c5-cd95-4856-a94e-db0e32049f6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B51C2B-B731-4A58-AC47-10EB65047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c32484-5813-4f04-8db0-3729a6551c35"/>
    <ds:schemaRef ds:uri="cc90b7c5-cd95-4856-a94e-db0e32049f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41A608-56E2-4576-AC70-05A37F7F2174}">
  <ds:schemaRefs>
    <ds:schemaRef ds:uri="http://purl.org/dc/dcmitype/"/>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elements/1.1/"/>
    <ds:schemaRef ds:uri="http://schemas.openxmlformats.org/package/2006/metadata/core-properties"/>
    <ds:schemaRef ds:uri="cc90b7c5-cd95-4856-a94e-db0e32049f6f"/>
    <ds:schemaRef ds:uri="4bc32484-5813-4f04-8db0-3729a6551c35"/>
    <ds:schemaRef ds:uri="http://purl.org/dc/terms/"/>
  </ds:schemaRefs>
</ds:datastoreItem>
</file>

<file path=customXml/itemProps3.xml><?xml version="1.0" encoding="utf-8"?>
<ds:datastoreItem xmlns:ds="http://schemas.openxmlformats.org/officeDocument/2006/customXml" ds:itemID="{5B9C683E-45C2-4344-8C04-EC8C0B60D5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57</TotalTime>
  <Words>894</Words>
  <Application>Microsoft Macintosh PowerPoint</Application>
  <PresentationFormat>Egendefinert</PresentationFormat>
  <Paragraphs>66</Paragraphs>
  <Slides>14</Slides>
  <Notes>2</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14</vt:i4>
      </vt:variant>
    </vt:vector>
  </HeadingPairs>
  <TitlesOfParts>
    <vt:vector size="22" baseType="lpstr">
      <vt:lpstr>Arial</vt:lpstr>
      <vt:lpstr>Bodoni SvtyTwo ITC TT-Book</vt:lpstr>
      <vt:lpstr>Calibri</vt:lpstr>
      <vt:lpstr>Helvetica Neue</vt:lpstr>
      <vt:lpstr>Helvetica Neue Medium</vt:lpstr>
      <vt:lpstr>Palatino</vt:lpstr>
      <vt:lpstr>Wingdings</vt:lpstr>
      <vt:lpstr>21_BasicWhite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cp:lastModifiedBy>Jarle Jortveit</cp:lastModifiedBy>
  <cp:revision>3</cp:revision>
  <dcterms:modified xsi:type="dcterms:W3CDTF">2026-06-18T12:55:12Z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300.000000000000</vt:lpwstr>
  </property>
  <property fmtid="{D5CDD505-2E9C-101B-9397-08002B2CF9AE}" pid="3" name="ContentTypeId">
    <vt:lpwstr>0x010100384D561D28B88046A85AB24FC59C3C37</vt:lpwstr>
  </property>
  <property fmtid="{D5CDD505-2E9C-101B-9397-08002B2CF9AE}" pid="4" name="MediaServiceImageTags">
    <vt:lpwstr/>
  </property>
</Properties>
</file>